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33" r:id="rId1"/>
    <p:sldMasterId id="2147483762" r:id="rId2"/>
  </p:sldMasterIdLst>
  <p:notesMasterIdLst>
    <p:notesMasterId r:id="rId25"/>
  </p:notesMasterIdLst>
  <p:handoutMasterIdLst>
    <p:handoutMasterId r:id="rId26"/>
  </p:handoutMasterIdLst>
  <p:sldIdLst>
    <p:sldId id="258" r:id="rId3"/>
    <p:sldId id="293" r:id="rId4"/>
    <p:sldId id="334" r:id="rId5"/>
    <p:sldId id="309" r:id="rId6"/>
    <p:sldId id="294" r:id="rId7"/>
    <p:sldId id="295" r:id="rId8"/>
    <p:sldId id="305" r:id="rId9"/>
    <p:sldId id="306" r:id="rId10"/>
    <p:sldId id="310" r:id="rId11"/>
    <p:sldId id="322" r:id="rId12"/>
    <p:sldId id="323" r:id="rId13"/>
    <p:sldId id="318" r:id="rId14"/>
    <p:sldId id="324" r:id="rId15"/>
    <p:sldId id="325" r:id="rId16"/>
    <p:sldId id="326" r:id="rId17"/>
    <p:sldId id="329" r:id="rId18"/>
    <p:sldId id="330" r:id="rId19"/>
    <p:sldId id="332" r:id="rId20"/>
    <p:sldId id="337" r:id="rId21"/>
    <p:sldId id="335" r:id="rId22"/>
    <p:sldId id="336" r:id="rId23"/>
    <p:sldId id="298" r:id="rId24"/>
  </p:sldIdLst>
  <p:sldSz cx="9144000" cy="5143500" type="screen16x9"/>
  <p:notesSz cx="6858000" cy="9144000"/>
  <p:custDataLst>
    <p:tags r:id="rId27"/>
  </p:custDataLst>
  <p:defaultTextStyle>
    <a:defPPr>
      <a:defRPr lang="en-US"/>
    </a:defPPr>
    <a:lvl1pPr algn="l" defTabSz="342900"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342900" algn="l" defTabSz="342900"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685800" algn="l" defTabSz="342900"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028700" algn="l" defTabSz="342900"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371600" algn="l" defTabSz="342900"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1714500" algn="l" defTabSz="685800" rtl="0" eaLnBrk="1" latinLnBrk="0" hangingPunct="1">
      <a:defRPr kern="1200">
        <a:solidFill>
          <a:schemeClr val="tx1"/>
        </a:solidFill>
        <a:latin typeface="Verdana" pitchFamily="34" charset="0"/>
        <a:ea typeface="ＭＳ Ｐゴシック" pitchFamily="-111" charset="-128"/>
        <a:cs typeface="+mn-cs"/>
      </a:defRPr>
    </a:lvl6pPr>
    <a:lvl7pPr marL="2057400" algn="l" defTabSz="685800" rtl="0" eaLnBrk="1" latinLnBrk="0" hangingPunct="1">
      <a:defRPr kern="1200">
        <a:solidFill>
          <a:schemeClr val="tx1"/>
        </a:solidFill>
        <a:latin typeface="Verdana" pitchFamily="34" charset="0"/>
        <a:ea typeface="ＭＳ Ｐゴシック" pitchFamily="-111" charset="-128"/>
        <a:cs typeface="+mn-cs"/>
      </a:defRPr>
    </a:lvl7pPr>
    <a:lvl8pPr marL="2400300" algn="l" defTabSz="685800" rtl="0" eaLnBrk="1" latinLnBrk="0" hangingPunct="1">
      <a:defRPr kern="1200">
        <a:solidFill>
          <a:schemeClr val="tx1"/>
        </a:solidFill>
        <a:latin typeface="Verdana" pitchFamily="34" charset="0"/>
        <a:ea typeface="ＭＳ Ｐゴシック" pitchFamily="-111" charset="-128"/>
        <a:cs typeface="+mn-cs"/>
      </a:defRPr>
    </a:lvl8pPr>
    <a:lvl9pPr marL="2743200" algn="l" defTabSz="685800" rtl="0" eaLnBrk="1" latinLnBrk="0" hangingPunct="1">
      <a:defRPr kern="1200">
        <a:solidFill>
          <a:schemeClr val="tx1"/>
        </a:solidFill>
        <a:latin typeface="Verdana" pitchFamily="34" charset="0"/>
        <a:ea typeface="ＭＳ Ｐゴシック" pitchFamily="-11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fatter" initials="F"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7" autoAdjust="0"/>
    <p:restoredTop sz="98561" autoAdjust="0"/>
  </p:normalViewPr>
  <p:slideViewPr>
    <p:cSldViewPr>
      <p:cViewPr>
        <p:scale>
          <a:sx n="94" d="100"/>
          <a:sy n="94" d="100"/>
        </p:scale>
        <p:origin x="-1272" y="-450"/>
      </p:cViewPr>
      <p:guideLst>
        <p:guide orient="horz" pos="779"/>
        <p:guide orient="horz" pos="2696"/>
        <p:guide orient="horz" pos="1682"/>
        <p:guide orient="horz" pos="1790"/>
        <p:guide orient="horz" pos="1360"/>
        <p:guide pos="2934"/>
        <p:guide pos="5375"/>
        <p:guide pos="4099"/>
        <p:guide pos="4208"/>
        <p:guide pos="2826"/>
        <p:guide pos="386"/>
      </p:guideLst>
    </p:cSldViewPr>
  </p:slideViewPr>
  <p:notesTextViewPr>
    <p:cViewPr>
      <p:scale>
        <a:sx n="100" d="100"/>
        <a:sy n="100" d="100"/>
      </p:scale>
      <p:origin x="0" y="0"/>
    </p:cViewPr>
  </p:notesTextViewPr>
  <p:sorterViewPr>
    <p:cViewPr>
      <p:scale>
        <a:sx n="100" d="100"/>
        <a:sy n="100" d="100"/>
      </p:scale>
      <p:origin x="0" y="1027"/>
    </p:cViewPr>
  </p:sorterViewPr>
  <p:notesViewPr>
    <p:cSldViewPr>
      <p:cViewPr varScale="1">
        <p:scale>
          <a:sx n="83" d="100"/>
          <a:sy n="83" d="100"/>
        </p:scale>
        <p:origin x="-31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08T13:54:04.589" idx="1">
    <p:pos x="1274" y="774"/>
    <p:text>Vigtigste pointe først</p:text>
  </p:cm>
  <p:cm authorId="1" dt="2015-06-08T14:01:40.585" idx="3">
    <p:pos x="3270" y="1773"/>
    <p:text>Er de så dyre og er vi sikre på denne metode bliver billigere? Er det en ny pointe?</p:text>
  </p:cm>
  <p:cm authorId="1" dt="2015-06-08T14:04:18.464" idx="4">
    <p:pos x="4640" y="2067"/>
    <p:text>Er vi sikre på der er så store variationer på grund af rørene - er det ikke mere på grund af variation i konc. under gulv eller fysikske forhold som de meteologiske? evt. droppe denne sætning?</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08T14:04:42.553" idx="5">
    <p:pos x="10" y="10"/>
    <p:text>Overvej om den kan undværes</p:text>
  </p:cm>
  <p:cm authorId="1" dt="2015-06-08T14:05:57.584" idx="7">
    <p:pos x="146" y="146"/>
    <p:text>Kan du evt. sige budskabet under forrige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5-06-08T14:00:11.978" idx="2">
    <p:pos x="10" y="4"/>
    <p:text>Kan udelades hvis du skal skære, ellers gå hurtigt videre - det er jo et sjovt billede 
Du har den også på slide 21 med konklusionerne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‹nr.›</a:t>
            </a:fld>
            <a:endParaRPr lang="en-GB"/>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29/09/2016</a:t>
            </a:fld>
            <a:endParaRPr lang="en-GB" noProof="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‹nr.›</a:t>
            </a:fld>
            <a:endParaRPr lang="en-GB" noProof="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342900" rtl="0" eaLnBrk="0" fontAlgn="base" hangingPunct="0">
      <a:spcBef>
        <a:spcPct val="30000"/>
      </a:spcBef>
      <a:spcAft>
        <a:spcPct val="0"/>
      </a:spcAft>
      <a:defRPr sz="900" kern="1200">
        <a:solidFill>
          <a:schemeClr val="tx1"/>
        </a:solidFill>
        <a:latin typeface="Verdana" pitchFamily="34" charset="0"/>
        <a:ea typeface="ＭＳ Ｐゴシック" pitchFamily="-111" charset="-128"/>
        <a:cs typeface="ＭＳ Ｐゴシック" pitchFamily="-111" charset="-128"/>
      </a:defRPr>
    </a:lvl1pPr>
    <a:lvl2pPr marL="342900" algn="l" defTabSz="342900" rtl="0" eaLnBrk="0" fontAlgn="base" hangingPunct="0">
      <a:spcBef>
        <a:spcPct val="30000"/>
      </a:spcBef>
      <a:spcAft>
        <a:spcPct val="0"/>
      </a:spcAft>
      <a:defRPr sz="900" kern="1200">
        <a:solidFill>
          <a:schemeClr val="tx1"/>
        </a:solidFill>
        <a:latin typeface="Verdana" pitchFamily="34" charset="0"/>
        <a:ea typeface="ＭＳ Ｐゴシック" pitchFamily="-111" charset="-128"/>
        <a:cs typeface="+mn-cs"/>
      </a:defRPr>
    </a:lvl2pPr>
    <a:lvl3pPr marL="685800" algn="l" defTabSz="342900" rtl="0" eaLnBrk="0" fontAlgn="base" hangingPunct="0">
      <a:spcBef>
        <a:spcPct val="30000"/>
      </a:spcBef>
      <a:spcAft>
        <a:spcPct val="0"/>
      </a:spcAft>
      <a:defRPr sz="900" kern="1200">
        <a:solidFill>
          <a:schemeClr val="tx1"/>
        </a:solidFill>
        <a:latin typeface="Verdana" pitchFamily="34" charset="0"/>
        <a:ea typeface="ＭＳ Ｐゴシック" pitchFamily="-111" charset="-128"/>
        <a:cs typeface="+mn-cs"/>
      </a:defRPr>
    </a:lvl3pPr>
    <a:lvl4pPr marL="1028700" algn="l" defTabSz="342900" rtl="0" eaLnBrk="0" fontAlgn="base" hangingPunct="0">
      <a:spcBef>
        <a:spcPct val="30000"/>
      </a:spcBef>
      <a:spcAft>
        <a:spcPct val="0"/>
      </a:spcAft>
      <a:defRPr sz="900" kern="1200">
        <a:solidFill>
          <a:schemeClr val="tx1"/>
        </a:solidFill>
        <a:latin typeface="Verdana" pitchFamily="34" charset="0"/>
        <a:ea typeface="ＭＳ Ｐゴシック" pitchFamily="-111" charset="-128"/>
        <a:cs typeface="+mn-cs"/>
      </a:defRPr>
    </a:lvl4pPr>
    <a:lvl5pPr marL="1371600" algn="l" defTabSz="342900" rtl="0" eaLnBrk="0" fontAlgn="base" hangingPunct="0">
      <a:spcBef>
        <a:spcPct val="30000"/>
      </a:spcBef>
      <a:spcAft>
        <a:spcPct val="0"/>
      </a:spcAft>
      <a:defRPr sz="900" kern="1200">
        <a:solidFill>
          <a:schemeClr val="tx1"/>
        </a:solidFill>
        <a:latin typeface="Verdana" pitchFamily="34" charset="0"/>
        <a:ea typeface="ＭＳ Ｐゴシック" pitchFamily="-111" charset="-128"/>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eaLnBrk="1" hangingPunct="1">
              <a:spcBef>
                <a:spcPct val="0"/>
              </a:spcBef>
            </a:pPr>
            <a:r>
              <a:rPr lang="en-GB" noProof="0" dirty="0" smtClean="0"/>
              <a:t>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Viser</a:t>
            </a:r>
            <a:r>
              <a:rPr lang="da-DK" baseline="0" dirty="0" smtClean="0"/>
              <a:t> de første målinger vi lavede med høj koncentration af TCE i gas cellen.</a:t>
            </a:r>
          </a:p>
          <a:p>
            <a:endParaRPr lang="da-DK" baseline="0" dirty="0" smtClean="0"/>
          </a:p>
          <a:p>
            <a:r>
              <a:rPr lang="da-DK" baseline="0" dirty="0" smtClean="0"/>
              <a:t>De enkelte måleserier er lavet med integrations tider på </a:t>
            </a:r>
            <a:r>
              <a:rPr lang="da-DK" baseline="0" dirty="0" err="1" smtClean="0"/>
              <a:t>ca</a:t>
            </a:r>
            <a:r>
              <a:rPr lang="da-DK" baseline="0" dirty="0" smtClean="0"/>
              <a:t> 5 ms.</a:t>
            </a:r>
          </a:p>
          <a:p>
            <a:endParaRPr lang="da-DK" baseline="0" dirty="0" smtClean="0"/>
          </a:p>
          <a:p>
            <a:r>
              <a:rPr lang="da-DK" baseline="0" dirty="0" smtClean="0"/>
              <a:t>De sorte grafer er beregnet ud fra NIST absorptionsspektre  (NIST database) (som vist på foregående slide), men nu skaleret så </a:t>
            </a:r>
            <a:r>
              <a:rPr lang="da-DK" baseline="0" dirty="0" err="1" smtClean="0"/>
              <a:t>absorbansen</a:t>
            </a:r>
            <a:r>
              <a:rPr lang="da-DK" baseline="0" dirty="0" smtClean="0"/>
              <a:t> passer med målingerne, svarende til de koncentrationer som er skrevet ved Legends.</a:t>
            </a:r>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10</a:t>
            </a:fld>
            <a:endParaRPr lang="da-DK"/>
          </a:p>
        </p:txBody>
      </p:sp>
    </p:spTree>
    <p:extLst>
      <p:ext uri="{BB962C8B-B14F-4D97-AF65-F5344CB8AC3E}">
        <p14:creationId xmlns:p14="http://schemas.microsoft.com/office/powerpoint/2010/main" val="263467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Måleserier omkring hhv.</a:t>
            </a:r>
            <a:r>
              <a:rPr lang="da-DK" baseline="0" dirty="0" smtClean="0"/>
              <a:t> PCE og TCE absorptionstoppen: For hver måleserie er bølgelængden af lyskilden tunet hen over absorptionstoppen.</a:t>
            </a:r>
          </a:p>
          <a:p>
            <a:endParaRPr lang="da-DK" baseline="0" dirty="0" smtClean="0"/>
          </a:p>
          <a:p>
            <a:r>
              <a:rPr lang="da-DK" dirty="0" smtClean="0"/>
              <a:t>Øverst</a:t>
            </a:r>
            <a:r>
              <a:rPr lang="da-DK" baseline="0" dirty="0" smtClean="0"/>
              <a:t>e målinger: 6 måleserier, hvor de første 4 er taget inden cellen fyldes med gas, og de sidste 2 er taget efter cellen er tømt for gas. </a:t>
            </a:r>
          </a:p>
          <a:p>
            <a:r>
              <a:rPr lang="da-DK" baseline="0" dirty="0" smtClean="0"/>
              <a:t>Først blev der lavet en måling ved PCE bølgelængderne, derefter en måling ved TCE bølgelængderne, så tilbage til PCE </a:t>
            </a:r>
            <a:r>
              <a:rPr lang="da-DK" baseline="0" dirty="0" err="1" smtClean="0"/>
              <a:t>osv</a:t>
            </a:r>
            <a:r>
              <a:rPr lang="da-DK" baseline="0" dirty="0" smtClean="0"/>
              <a:t>…</a:t>
            </a:r>
          </a:p>
          <a:p>
            <a:endParaRPr lang="da-DK" baseline="0" dirty="0" smtClean="0"/>
          </a:p>
          <a:p>
            <a:r>
              <a:rPr lang="da-DK" baseline="0" dirty="0" smtClean="0"/>
              <a:t>Det viser at der er nogen variation mellem de forskellige måleserier, specielt mellem de målinger som er lavet før og efter cellen var fyldt med gas. Dette skyldes formentlig specielt at der er længere tid mellem disse målinger.</a:t>
            </a:r>
          </a:p>
          <a:p>
            <a:endParaRPr lang="da-DK" baseline="0" dirty="0" smtClean="0"/>
          </a:p>
          <a:p>
            <a:r>
              <a:rPr lang="da-DK" baseline="0" dirty="0" smtClean="0"/>
              <a:t>Nederste målinger: Viser middelværdien af de 4 målinger før gassen kom i cellen, middelværdien af 2 måleserier med gassen i cellen og middelværdien af de 2 målinger efter gassen blev tømt ud af cellen.</a:t>
            </a:r>
          </a:p>
          <a:p>
            <a:endParaRPr lang="da-DK" baseline="0" dirty="0" smtClean="0"/>
          </a:p>
          <a:p>
            <a:r>
              <a:rPr lang="da-DK" baseline="0" dirty="0" smtClean="0"/>
              <a:t>Der ses at være en stor reduktion i signalet for PCE med gassen i cellen (stor </a:t>
            </a:r>
            <a:r>
              <a:rPr lang="da-DK" baseline="0" dirty="0" err="1" smtClean="0"/>
              <a:t>absorbans</a:t>
            </a:r>
            <a:r>
              <a:rPr lang="da-DK" baseline="0" dirty="0" smtClean="0"/>
              <a:t>), mens der er en meget lille reduktion i signalet for TCE med gassen i cellen (lille </a:t>
            </a:r>
            <a:r>
              <a:rPr lang="da-DK" baseline="0" dirty="0" err="1" smtClean="0"/>
              <a:t>absorbans</a:t>
            </a:r>
            <a:r>
              <a:rPr lang="da-DK" baseline="0" dirty="0" smtClean="0"/>
              <a:t>)</a:t>
            </a:r>
          </a:p>
          <a:p>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11</a:t>
            </a:fld>
            <a:endParaRPr lang="da-DK"/>
          </a:p>
        </p:txBody>
      </p:sp>
    </p:spTree>
    <p:extLst>
      <p:ext uri="{BB962C8B-B14F-4D97-AF65-F5344CB8AC3E}">
        <p14:creationId xmlns:p14="http://schemas.microsoft.com/office/powerpoint/2010/main" val="326146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smtClean="0"/>
              <a:t>Der er udtaget</a:t>
            </a:r>
            <a:r>
              <a:rPr lang="da-DK" baseline="0" dirty="0" smtClean="0"/>
              <a:t> prøver fra testgrunden med forskellige koncentrationsniveauer. Dem der hedder OR er prøver af luften i bygningerne – indeklimamålinger – mens </a:t>
            </a:r>
            <a:r>
              <a:rPr lang="da-DK" baseline="0" dirty="0" err="1" smtClean="0"/>
              <a:t>SydVest</a:t>
            </a:r>
            <a:r>
              <a:rPr lang="da-DK" baseline="0" dirty="0" smtClean="0"/>
              <a:t> og Nord er udtaget fra poreluften. Den første prøve der er målt med den optiske sensor er Nord-prøven med de højeste koncentrationer. </a:t>
            </a:r>
          </a:p>
          <a:p>
            <a:r>
              <a:rPr lang="da-DK" baseline="0" dirty="0" smtClean="0"/>
              <a:t>The samples have </a:t>
            </a:r>
            <a:r>
              <a:rPr lang="da-DK" baseline="0" dirty="0" err="1" smtClean="0"/>
              <a:t>been</a:t>
            </a:r>
            <a:r>
              <a:rPr lang="da-DK" baseline="0" dirty="0" smtClean="0"/>
              <a:t> </a:t>
            </a:r>
            <a:r>
              <a:rPr lang="da-DK" baseline="0" dirty="0" err="1" smtClean="0"/>
              <a:t>taken</a:t>
            </a:r>
            <a:r>
              <a:rPr lang="da-DK" baseline="0" dirty="0" smtClean="0"/>
              <a:t> to </a:t>
            </a:r>
            <a:r>
              <a:rPr lang="da-DK" baseline="0" dirty="0" err="1" smtClean="0"/>
              <a:t>represent</a:t>
            </a:r>
            <a:r>
              <a:rPr lang="da-DK" baseline="0" dirty="0" smtClean="0"/>
              <a:t> </a:t>
            </a:r>
            <a:r>
              <a:rPr lang="da-DK" baseline="0" dirty="0" err="1" smtClean="0"/>
              <a:t>both</a:t>
            </a:r>
            <a:r>
              <a:rPr lang="da-DK" baseline="0" dirty="0" smtClean="0"/>
              <a:t> pore air and </a:t>
            </a:r>
            <a:r>
              <a:rPr lang="da-DK" baseline="0" dirty="0" err="1" smtClean="0"/>
              <a:t>indoor</a:t>
            </a:r>
            <a:r>
              <a:rPr lang="da-DK" baseline="0" dirty="0" smtClean="0"/>
              <a:t> air and </a:t>
            </a:r>
            <a:r>
              <a:rPr lang="da-DK" baseline="0" dirty="0" err="1" smtClean="0"/>
              <a:t>high</a:t>
            </a:r>
            <a:r>
              <a:rPr lang="da-DK" baseline="0" dirty="0" smtClean="0"/>
              <a:t> and </a:t>
            </a:r>
            <a:r>
              <a:rPr lang="da-DK" baseline="0" dirty="0" err="1" smtClean="0"/>
              <a:t>low</a:t>
            </a:r>
            <a:r>
              <a:rPr lang="da-DK" baseline="0" dirty="0" smtClean="0"/>
              <a:t> </a:t>
            </a:r>
            <a:r>
              <a:rPr lang="da-DK" baseline="0" dirty="0" err="1" smtClean="0"/>
              <a:t>concentrations</a:t>
            </a:r>
            <a:r>
              <a:rPr lang="da-DK" baseline="0" dirty="0" smtClean="0"/>
              <a:t>.</a:t>
            </a:r>
            <a:endParaRPr lang="da-DK" dirty="0"/>
          </a:p>
        </p:txBody>
      </p:sp>
      <p:sp>
        <p:nvSpPr>
          <p:cNvPr id="4" name="Pladsholder til diasnummer 3"/>
          <p:cNvSpPr>
            <a:spLocks noGrp="1"/>
          </p:cNvSpPr>
          <p:nvPr>
            <p:ph type="sldNum" sz="quarter" idx="10"/>
          </p:nvPr>
        </p:nvSpPr>
        <p:spPr/>
        <p:txBody>
          <a:bodyPr/>
          <a:lstStyle/>
          <a:p>
            <a:pPr>
              <a:defRPr/>
            </a:pPr>
            <a:fld id="{C29DD992-A395-42CC-A89D-8F727AE51F89}" type="slidenum">
              <a:rPr lang="da-DK" smtClean="0"/>
              <a:pPr>
                <a:defRPr/>
              </a:pPr>
              <a:t>12</a:t>
            </a:fld>
            <a:endParaRPr lang="da-DK"/>
          </a:p>
        </p:txBody>
      </p:sp>
    </p:spTree>
    <p:extLst>
      <p:ext uri="{BB962C8B-B14F-4D97-AF65-F5344CB8AC3E}">
        <p14:creationId xmlns:p14="http://schemas.microsoft.com/office/powerpoint/2010/main" val="156897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Her beregnes</a:t>
            </a:r>
            <a:r>
              <a:rPr lang="da-DK" baseline="0" dirty="0" smtClean="0"/>
              <a:t> </a:t>
            </a:r>
            <a:r>
              <a:rPr lang="da-DK" baseline="0" dirty="0" err="1" smtClean="0"/>
              <a:t>absorbans</a:t>
            </a:r>
            <a:r>
              <a:rPr lang="da-DK" baseline="0" dirty="0" smtClean="0"/>
              <a:t> fra gassen for hhv. PCE og TCE ud fra middelværdien fra den tomme celle og middelværdien af den gas-fyldte celle – dette giver de grønne data punkter. Den grønne graf er lavet som en løbende middelværdi (11 punkter) over de grønne punkter.</a:t>
            </a:r>
          </a:p>
          <a:p>
            <a:endParaRPr lang="da-DK" baseline="0" dirty="0" smtClean="0"/>
          </a:p>
          <a:p>
            <a:r>
              <a:rPr lang="da-DK" baseline="0" dirty="0" smtClean="0"/>
              <a:t>De sorte stiplede linjer er er beregnede </a:t>
            </a:r>
            <a:r>
              <a:rPr lang="da-DK" baseline="0" dirty="0" err="1" smtClean="0"/>
              <a:t>absorbans</a:t>
            </a:r>
            <a:r>
              <a:rPr lang="da-DK" baseline="0" dirty="0" smtClean="0"/>
              <a:t> for koncentrationerne angivet i Legends.</a:t>
            </a:r>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13</a:t>
            </a:fld>
            <a:endParaRPr lang="da-DK"/>
          </a:p>
        </p:txBody>
      </p:sp>
    </p:spTree>
    <p:extLst>
      <p:ext uri="{BB962C8B-B14F-4D97-AF65-F5344CB8AC3E}">
        <p14:creationId xmlns:p14="http://schemas.microsoft.com/office/powerpoint/2010/main" val="303411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900" dirty="0" smtClean="0"/>
              <a:t>Bølgelængde af lyskilde justeres ind til top af </a:t>
            </a:r>
            <a:r>
              <a:rPr lang="da-DK" sz="900" dirty="0" err="1" smtClean="0"/>
              <a:t>absorbansen</a:t>
            </a:r>
            <a:r>
              <a:rPr lang="da-DK" sz="900" dirty="0" smtClean="0"/>
              <a:t> – 5 ms/målepunkt</a:t>
            </a:r>
            <a:endParaRPr lang="da-DK" dirty="0" smtClean="0"/>
          </a:p>
          <a:p>
            <a:r>
              <a:rPr lang="da-DK" dirty="0" smtClean="0"/>
              <a:t>Her forsøges en</a:t>
            </a:r>
            <a:r>
              <a:rPr lang="da-DK" baseline="0" dirty="0" smtClean="0"/>
              <a:t> alternativ metode, hvor vi justerer bølgelængden af lyskilden ind til toppen af </a:t>
            </a:r>
            <a:r>
              <a:rPr lang="da-DK" baseline="0" dirty="0" err="1" smtClean="0"/>
              <a:t>absorbansen</a:t>
            </a:r>
            <a:r>
              <a:rPr lang="da-DK" baseline="0" dirty="0" smtClean="0"/>
              <a:t>, hvorefter vi blot måler over lang tid (5 ms per målepunkt). Derefter beregnes middelværdien hhv. med og uden gas i cellen.</a:t>
            </a:r>
          </a:p>
          <a:p>
            <a:endParaRPr lang="da-DK" baseline="0" dirty="0" smtClean="0"/>
          </a:p>
          <a:p>
            <a:r>
              <a:rPr lang="da-DK" baseline="0" dirty="0" smtClean="0"/>
              <a:t>De blå grafer er de målte punkter. De røde grafer er løbende middelværdi (1001 punkter). Der ses en tydelig oscillation i de </a:t>
            </a:r>
            <a:r>
              <a:rPr lang="da-DK" baseline="0" dirty="0" err="1" smtClean="0"/>
              <a:t>midlede</a:t>
            </a:r>
            <a:r>
              <a:rPr lang="da-DK" baseline="0" dirty="0" smtClean="0"/>
              <a:t> (røde) grafer, perioden er 30 til 60 sekunder. Vi kender ikke kilden til dette signal, men det er formentlig en af temperatur reguleringerne som ikke er helt stabil. Dette er en meget vigtig støjkilde som skal elimineres for at opnå bedre signal støj forhold (nøjagtighed) i målingerne.</a:t>
            </a:r>
          </a:p>
          <a:p>
            <a:endParaRPr lang="da-DK" baseline="0" dirty="0" smtClean="0"/>
          </a:p>
          <a:p>
            <a:r>
              <a:rPr lang="da-DK" baseline="0" dirty="0" smtClean="0"/>
              <a:t>Ud fra de tre </a:t>
            </a:r>
            <a:r>
              <a:rPr lang="da-DK" baseline="0" dirty="0" err="1" smtClean="0"/>
              <a:t>midlede</a:t>
            </a:r>
            <a:r>
              <a:rPr lang="da-DK" baseline="0" dirty="0" smtClean="0"/>
              <a:t> grafer til venstre har vi lavet grafen til højre, hvor middelværdien for hver af de 3 kurver er lagt ind. Ud fra disse middelværdier har vi beregnet </a:t>
            </a:r>
            <a:r>
              <a:rPr lang="da-DK" baseline="0" dirty="0" err="1" smtClean="0"/>
              <a:t>absorbansen</a:t>
            </a:r>
            <a:r>
              <a:rPr lang="da-DK" baseline="0" dirty="0" smtClean="0"/>
              <a:t> fra gassen, hvilket svarer til </a:t>
            </a:r>
            <a:r>
              <a:rPr lang="da-DK" baseline="0" dirty="0" err="1" smtClean="0"/>
              <a:t>ca</a:t>
            </a:r>
            <a:r>
              <a:rPr lang="da-DK" baseline="0" dirty="0" smtClean="0"/>
              <a:t> 0.3 </a:t>
            </a:r>
            <a:r>
              <a:rPr lang="da-DK" baseline="0" dirty="0" err="1" smtClean="0"/>
              <a:t>ppm</a:t>
            </a:r>
            <a:r>
              <a:rPr lang="da-DK" baseline="0" dirty="0" smtClean="0"/>
              <a:t> (hvis vi tager jeres data fra </a:t>
            </a:r>
            <a:r>
              <a:rPr lang="da-DK" baseline="0" dirty="0" err="1" smtClean="0"/>
              <a:t>kulrørne</a:t>
            </a:r>
            <a:r>
              <a:rPr lang="da-DK" baseline="0" dirty="0" smtClean="0"/>
              <a:t> ligger vi </a:t>
            </a:r>
            <a:r>
              <a:rPr lang="da-DK" baseline="0" dirty="0" err="1" smtClean="0"/>
              <a:t>ca</a:t>
            </a:r>
            <a:r>
              <a:rPr lang="da-DK" baseline="0" dirty="0" smtClean="0"/>
              <a:t> 1.5 gange højre end jeres værdi).</a:t>
            </a:r>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14</a:t>
            </a:fld>
            <a:endParaRPr lang="da-DK"/>
          </a:p>
        </p:txBody>
      </p:sp>
    </p:spTree>
    <p:extLst>
      <p:ext uri="{BB962C8B-B14F-4D97-AF65-F5344CB8AC3E}">
        <p14:creationId xmlns:p14="http://schemas.microsoft.com/office/powerpoint/2010/main" val="219337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Som foregående slide, men nu ved</a:t>
            </a:r>
            <a:r>
              <a:rPr lang="da-DK" baseline="0" dirty="0" smtClean="0"/>
              <a:t> PCE bølgelængderne.</a:t>
            </a:r>
          </a:p>
          <a:p>
            <a:endParaRPr lang="da-DK" baseline="0" dirty="0" smtClean="0"/>
          </a:p>
          <a:p>
            <a:r>
              <a:rPr lang="da-DK" baseline="0" dirty="0" smtClean="0"/>
              <a:t>Her er der så høj koncentration at vi kunne lave målingerne direkte mens vi sugede gas ind og ud af cellen – grafen til højre.</a:t>
            </a:r>
          </a:p>
          <a:p>
            <a:endParaRPr lang="da-DK" baseline="0" dirty="0" smtClean="0"/>
          </a:p>
          <a:p>
            <a:r>
              <a:rPr lang="da-DK" baseline="0" dirty="0" smtClean="0"/>
              <a:t>Der er lavet en tilsvarende beregning af koncentrationen, og igen ender vi med en koncentration som er ca. 1.5 gange højere end jeres måling med </a:t>
            </a:r>
            <a:r>
              <a:rPr lang="da-DK" baseline="0" dirty="0" err="1" smtClean="0"/>
              <a:t>kulrør</a:t>
            </a:r>
            <a:r>
              <a:rPr lang="da-DK" baseline="0" dirty="0" smtClean="0"/>
              <a:t>.</a:t>
            </a:r>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15</a:t>
            </a:fld>
            <a:endParaRPr lang="da-DK"/>
          </a:p>
        </p:txBody>
      </p:sp>
    </p:spTree>
    <p:extLst>
      <p:ext uri="{BB962C8B-B14F-4D97-AF65-F5344CB8AC3E}">
        <p14:creationId xmlns:p14="http://schemas.microsoft.com/office/powerpoint/2010/main" val="205685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16</a:t>
            </a:fld>
            <a:endParaRPr lang="da-DK"/>
          </a:p>
        </p:txBody>
      </p:sp>
    </p:spTree>
    <p:extLst>
      <p:ext uri="{BB962C8B-B14F-4D97-AF65-F5344CB8AC3E}">
        <p14:creationId xmlns:p14="http://schemas.microsoft.com/office/powerpoint/2010/main" val="384490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20717D2-EA25-48D0-8F2D-B319C51490B4}" type="slidenum">
              <a:rPr lang="da-DK" smtClean="0"/>
              <a:pPr/>
              <a:t>17</a:t>
            </a:fld>
            <a:endParaRPr lang="da-DK"/>
          </a:p>
        </p:txBody>
      </p:sp>
    </p:spTree>
    <p:extLst>
      <p:ext uri="{BB962C8B-B14F-4D97-AF65-F5344CB8AC3E}">
        <p14:creationId xmlns:p14="http://schemas.microsoft.com/office/powerpoint/2010/main" val="100402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a:t>
            </a:r>
            <a:r>
              <a:rPr lang="da-DK" dirty="0" err="1" smtClean="0"/>
              <a:t>results</a:t>
            </a:r>
            <a:r>
              <a:rPr lang="da-DK" dirty="0" smtClean="0"/>
              <a:t> shows </a:t>
            </a:r>
            <a:r>
              <a:rPr lang="da-DK" dirty="0" err="1" smtClean="0"/>
              <a:t>that</a:t>
            </a:r>
            <a:r>
              <a:rPr lang="da-DK" dirty="0" smtClean="0"/>
              <a:t> </a:t>
            </a:r>
            <a:r>
              <a:rPr lang="da-DK" dirty="0" err="1" smtClean="0"/>
              <a:t>there</a:t>
            </a:r>
            <a:r>
              <a:rPr lang="da-DK" baseline="0" dirty="0" smtClean="0"/>
              <a:t> </a:t>
            </a:r>
            <a:r>
              <a:rPr lang="da-DK" baseline="0" dirty="0" err="1" smtClean="0"/>
              <a:t>are</a:t>
            </a:r>
            <a:r>
              <a:rPr lang="da-DK" baseline="0" dirty="0" smtClean="0"/>
              <a:t> more </a:t>
            </a:r>
            <a:r>
              <a:rPr lang="da-DK" baseline="0" dirty="0" err="1" smtClean="0"/>
              <a:t>water</a:t>
            </a:r>
            <a:r>
              <a:rPr lang="da-DK" baseline="0" dirty="0" smtClean="0"/>
              <a:t> </a:t>
            </a:r>
            <a:r>
              <a:rPr lang="da-DK" baseline="0" dirty="0" err="1" smtClean="0"/>
              <a:t>vapor</a:t>
            </a:r>
            <a:r>
              <a:rPr lang="da-DK" baseline="0" dirty="0" smtClean="0"/>
              <a:t> in the pore air </a:t>
            </a:r>
            <a:r>
              <a:rPr lang="da-DK" baseline="0" dirty="0" err="1" smtClean="0"/>
              <a:t>compared</a:t>
            </a:r>
            <a:r>
              <a:rPr lang="da-DK" baseline="0" dirty="0" smtClean="0"/>
              <a:t> with the </a:t>
            </a:r>
            <a:r>
              <a:rPr lang="da-DK" baseline="0" dirty="0" err="1" smtClean="0"/>
              <a:t>indoor</a:t>
            </a:r>
            <a:r>
              <a:rPr lang="da-DK" baseline="0" dirty="0" smtClean="0"/>
              <a:t> air – </a:t>
            </a:r>
            <a:r>
              <a:rPr lang="da-DK" baseline="0" dirty="0" err="1" smtClean="0"/>
              <a:t>there</a:t>
            </a:r>
            <a:r>
              <a:rPr lang="da-DK" baseline="0" dirty="0" smtClean="0"/>
              <a:t> have to </a:t>
            </a:r>
            <a:r>
              <a:rPr lang="da-DK" baseline="0" dirty="0" err="1" smtClean="0"/>
              <a:t>be</a:t>
            </a:r>
            <a:r>
              <a:rPr lang="da-DK" baseline="0" dirty="0" smtClean="0"/>
              <a:t> </a:t>
            </a:r>
            <a:r>
              <a:rPr lang="da-DK" baseline="0" dirty="0" err="1" smtClean="0"/>
              <a:t>adjusted</a:t>
            </a:r>
            <a:r>
              <a:rPr lang="da-DK" baseline="0" dirty="0" smtClean="0"/>
              <a:t> for </a:t>
            </a:r>
            <a:r>
              <a:rPr lang="da-DK" baseline="0" dirty="0" err="1" smtClean="0"/>
              <a:t>that</a:t>
            </a:r>
            <a:r>
              <a:rPr lang="da-DK" baseline="0" dirty="0" smtClean="0"/>
              <a:t> in the furture </a:t>
            </a:r>
            <a:r>
              <a:rPr lang="da-DK" baseline="0" dirty="0" err="1" smtClean="0"/>
              <a:t>work</a:t>
            </a:r>
            <a:r>
              <a:rPr lang="da-DK" baseline="0" dirty="0" smtClean="0"/>
              <a:t> – measure at </a:t>
            </a:r>
            <a:r>
              <a:rPr lang="da-DK" baseline="0" dirty="0" err="1" smtClean="0"/>
              <a:t>another</a:t>
            </a:r>
            <a:r>
              <a:rPr lang="da-DK" baseline="0" dirty="0" smtClean="0"/>
              <a:t> </a:t>
            </a:r>
            <a:r>
              <a:rPr lang="da-DK" baseline="0" dirty="0" err="1" smtClean="0"/>
              <a:t>peak</a:t>
            </a:r>
            <a:endParaRPr lang="da-DK"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18</a:t>
            </a:fld>
            <a:endParaRPr lang="da-DK"/>
          </a:p>
        </p:txBody>
      </p:sp>
    </p:spTree>
    <p:extLst>
      <p:ext uri="{BB962C8B-B14F-4D97-AF65-F5344CB8AC3E}">
        <p14:creationId xmlns:p14="http://schemas.microsoft.com/office/powerpoint/2010/main" val="274481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19</a:t>
            </a:fld>
            <a:endParaRPr lang="en-GB" noProof="0"/>
          </a:p>
        </p:txBody>
      </p:sp>
    </p:spTree>
    <p:extLst>
      <p:ext uri="{BB962C8B-B14F-4D97-AF65-F5344CB8AC3E}">
        <p14:creationId xmlns:p14="http://schemas.microsoft.com/office/powerpoint/2010/main" val="14626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1241291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20</a:t>
            </a:fld>
            <a:endParaRPr lang="en-GB" noProof="0"/>
          </a:p>
        </p:txBody>
      </p:sp>
    </p:spTree>
    <p:extLst>
      <p:ext uri="{BB962C8B-B14F-4D97-AF65-F5344CB8AC3E}">
        <p14:creationId xmlns:p14="http://schemas.microsoft.com/office/powerpoint/2010/main" val="3179962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21</a:t>
            </a:fld>
            <a:endParaRPr lang="en-GB" noProof="0"/>
          </a:p>
        </p:txBody>
      </p:sp>
    </p:spTree>
    <p:extLst>
      <p:ext uri="{BB962C8B-B14F-4D97-AF65-F5344CB8AC3E}">
        <p14:creationId xmlns:p14="http://schemas.microsoft.com/office/powerpoint/2010/main" val="2034787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22</a:t>
            </a:fld>
            <a:endParaRPr lang="en-GB" noProof="0" dirty="0"/>
          </a:p>
        </p:txBody>
      </p:sp>
    </p:spTree>
    <p:extLst>
      <p:ext uri="{BB962C8B-B14F-4D97-AF65-F5344CB8AC3E}">
        <p14:creationId xmlns:p14="http://schemas.microsoft.com/office/powerpoint/2010/main" val="333927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day</a:t>
            </a:r>
            <a:r>
              <a:rPr lang="en-GB" baseline="0" dirty="0" smtClean="0"/>
              <a:t> a colleague heard on the radio that some researches at DTU was working with optical sensors and we thought that it could be the solution to our problem. The researchers have developed a new path breaking midi </a:t>
            </a:r>
            <a:r>
              <a:rPr lang="en-GB" baseline="0" dirty="0" err="1" smtClean="0"/>
              <a:t>infared</a:t>
            </a:r>
            <a:r>
              <a:rPr lang="en-GB" baseline="0" dirty="0" smtClean="0"/>
              <a:t> detector </a:t>
            </a:r>
            <a:r>
              <a:rPr lang="en-GB" baseline="0" dirty="0" err="1" smtClean="0"/>
              <a:t>princip</a:t>
            </a:r>
            <a:r>
              <a:rPr lang="en-GB" baseline="0" dirty="0" smtClean="0"/>
              <a:t> that is millions times more low noised compares to alternative detector solutions. Thereby it is possible to detect much lower concentration than earlier. </a:t>
            </a:r>
          </a:p>
          <a:p>
            <a:r>
              <a:rPr lang="en-GB" baseline="0" dirty="0" smtClean="0"/>
              <a:t>The concept is that a beam of light is send through the air volume, that we would like to measure. The wavelength of the beam of light and the oscillation in the PCE </a:t>
            </a:r>
            <a:r>
              <a:rPr lang="en-GB" baseline="0" dirty="0" err="1" smtClean="0"/>
              <a:t>molekyles</a:t>
            </a:r>
            <a:r>
              <a:rPr lang="en-GB" baseline="0" dirty="0" smtClean="0"/>
              <a:t> makes it possible  to measure the gas concentration in the air.</a:t>
            </a:r>
            <a:endParaRPr lang="en-GB" dirty="0" smtClean="0"/>
          </a:p>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406426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GB" baseline="0" dirty="0" smtClean="0"/>
              <a:t>The key is the </a:t>
            </a:r>
            <a:r>
              <a:rPr lang="en-GB" baseline="0" dirty="0" err="1" smtClean="0"/>
              <a:t>upconversion</a:t>
            </a:r>
            <a:r>
              <a:rPr lang="en-GB" baseline="0" dirty="0" smtClean="0"/>
              <a:t>. Via </a:t>
            </a:r>
            <a:r>
              <a:rPr lang="en-GB" baseline="0" dirty="0" err="1" smtClean="0"/>
              <a:t>upconversion</a:t>
            </a:r>
            <a:r>
              <a:rPr lang="en-GB" baseline="0" dirty="0" smtClean="0"/>
              <a:t> it is possible to separate and increase the influence of the gas towards the beam of light and thereby measure very low concentrations. It is a </a:t>
            </a:r>
            <a:r>
              <a:rPr lang="en-GB" baseline="0" dirty="0" err="1" smtClean="0"/>
              <a:t>unlinear</a:t>
            </a:r>
            <a:r>
              <a:rPr lang="en-GB" baseline="0" dirty="0" smtClean="0"/>
              <a:t> </a:t>
            </a:r>
            <a:r>
              <a:rPr lang="en-GB" baseline="0" dirty="0" err="1" smtClean="0"/>
              <a:t>upconversion</a:t>
            </a:r>
            <a:r>
              <a:rPr lang="en-GB" baseline="0" dirty="0" smtClean="0"/>
              <a:t> of the </a:t>
            </a:r>
            <a:r>
              <a:rPr lang="en-GB" baseline="0" dirty="0" err="1" smtClean="0"/>
              <a:t>absorped</a:t>
            </a:r>
            <a:r>
              <a:rPr lang="en-GB" baseline="0" dirty="0" smtClean="0"/>
              <a:t> midi infrared light to visible light, where existing low-noise og cheap detectors can be used.</a:t>
            </a:r>
          </a:p>
          <a:p>
            <a:endParaRPr lang="da-DK" dirty="0"/>
          </a:p>
        </p:txBody>
      </p:sp>
      <p:sp>
        <p:nvSpPr>
          <p:cNvPr id="4" name="Slide Number Placeholder 3"/>
          <p:cNvSpPr>
            <a:spLocks noGrp="1"/>
          </p:cNvSpPr>
          <p:nvPr>
            <p:ph type="sldNum" sz="quarter" idx="10"/>
          </p:nvPr>
        </p:nvSpPr>
        <p:spPr/>
        <p:txBody>
          <a:bodyPr/>
          <a:lstStyle/>
          <a:p>
            <a:pPr>
              <a:defRPr/>
            </a:pPr>
            <a:fld id="{7846FB92-0291-4F18-933B-E35649876C97}" type="slidenum">
              <a:rPr lang="da-DK" smtClean="0"/>
              <a:pPr>
                <a:defRPr/>
              </a:pPr>
              <a:t>4</a:t>
            </a:fld>
            <a:endParaRPr lang="da-D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227722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r>
              <a:rPr lang="da-DK" sz="1050" dirty="0" smtClean="0"/>
              <a:t>Få valideret måleinstrumentet under kendte forhold i laboratoriet i forhold til PCE og TCE</a:t>
            </a:r>
          </a:p>
          <a:p>
            <a:pPr lvl="1">
              <a:lnSpc>
                <a:spcPct val="100000"/>
              </a:lnSpc>
              <a:spcAft>
                <a:spcPts val="600"/>
              </a:spcAft>
            </a:pPr>
            <a:r>
              <a:rPr lang="da-DK" sz="1050" dirty="0" smtClean="0"/>
              <a:t>Virkemåde, stabilitet/</a:t>
            </a:r>
            <a:r>
              <a:rPr lang="da-DK" sz="1050" dirty="0" err="1" smtClean="0"/>
              <a:t>repeterbarhed</a:t>
            </a:r>
            <a:r>
              <a:rPr lang="da-DK" sz="1050" dirty="0" smtClean="0"/>
              <a:t> og følsomhed kvantificeres</a:t>
            </a:r>
          </a:p>
          <a:p>
            <a:pPr lvl="1">
              <a:lnSpc>
                <a:spcPct val="100000"/>
              </a:lnSpc>
              <a:spcAft>
                <a:spcPts val="600"/>
              </a:spcAft>
            </a:pPr>
            <a:r>
              <a:rPr lang="da-DK" sz="1050" dirty="0" smtClean="0"/>
              <a:t>Interferens fra andre stoffer</a:t>
            </a:r>
          </a:p>
          <a:p>
            <a:pPr>
              <a:lnSpc>
                <a:spcPct val="100000"/>
              </a:lnSpc>
              <a:spcAft>
                <a:spcPts val="600"/>
              </a:spcAft>
            </a:pPr>
            <a:r>
              <a:rPr lang="da-DK" sz="1050" dirty="0" smtClean="0"/>
              <a:t>Computer-styring og synkronisering af lyskilden og detektorens bølgelængder</a:t>
            </a:r>
          </a:p>
          <a:p>
            <a:pPr>
              <a:lnSpc>
                <a:spcPct val="100000"/>
              </a:lnSpc>
              <a:spcAft>
                <a:spcPts val="600"/>
              </a:spcAft>
            </a:pPr>
            <a:r>
              <a:rPr lang="da-DK" sz="1050" dirty="0" err="1" smtClean="0"/>
              <a:t>Multi-pass</a:t>
            </a:r>
            <a:r>
              <a:rPr lang="da-DK" sz="1050" dirty="0" smtClean="0"/>
              <a:t> gascellen indsættes i den optiske vej - øger den forventede følsomhed omkring 500 gange</a:t>
            </a:r>
            <a:endParaRPr lang="en-US" sz="1050" dirty="0" smtClean="0"/>
          </a:p>
          <a:p>
            <a:pPr>
              <a:lnSpc>
                <a:spcPct val="100000"/>
              </a:lnSpc>
              <a:spcAft>
                <a:spcPts val="600"/>
              </a:spcAft>
            </a:pPr>
            <a:r>
              <a:rPr lang="da-DK" sz="1050" dirty="0" smtClean="0"/>
              <a:t>Skanne bølgelængden af lyskilden med detektorens sensitivitetsområde for opnåelse af fint opløst infrarødt spektrum</a:t>
            </a:r>
            <a:endParaRPr lang="en-US" sz="1050" dirty="0" smtClean="0"/>
          </a:p>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230675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smtClean="0"/>
              <a:t>Konceptuel</a:t>
            </a:r>
            <a:r>
              <a:rPr lang="da-DK" baseline="0" dirty="0" smtClean="0"/>
              <a:t> layout:</a:t>
            </a:r>
          </a:p>
          <a:p>
            <a:r>
              <a:rPr lang="da-DK" b="1" baseline="0" dirty="0" smtClean="0"/>
              <a:t>Light source</a:t>
            </a:r>
            <a:r>
              <a:rPr lang="da-DK" baseline="0" dirty="0" smtClean="0"/>
              <a:t>: Lyskilden er smalbåndet (smal i sammenligning med absorptionsspektre fra de gasser som skal måles) og kan tunes hen over de ønskede absorptionsspektre</a:t>
            </a:r>
          </a:p>
          <a:p>
            <a:r>
              <a:rPr lang="da-DK" b="1" dirty="0" err="1" smtClean="0"/>
              <a:t>Multi-pass</a:t>
            </a:r>
            <a:r>
              <a:rPr lang="da-DK" b="1" baseline="0" dirty="0" smtClean="0"/>
              <a:t> gas </a:t>
            </a:r>
            <a:r>
              <a:rPr lang="da-DK" b="1" baseline="0" dirty="0" err="1" smtClean="0"/>
              <a:t>cell</a:t>
            </a:r>
            <a:r>
              <a:rPr lang="da-DK" baseline="0" dirty="0" smtClean="0"/>
              <a:t>: Gas celle som gassen kan suges ind i. I enden cellen er der spejle som sende lyset 192 gange igennem cellen, dvs. der opnås en samlet vekselvirknings længde mellem lys og gas på 36 m.</a:t>
            </a:r>
          </a:p>
          <a:p>
            <a:r>
              <a:rPr lang="da-DK" b="1" baseline="0" dirty="0" err="1" smtClean="0"/>
              <a:t>Mixing</a:t>
            </a:r>
            <a:r>
              <a:rPr lang="da-DK" b="1" baseline="0" dirty="0" smtClean="0"/>
              <a:t> laser &amp; Up-</a:t>
            </a:r>
            <a:r>
              <a:rPr lang="da-DK" b="1" baseline="0" dirty="0" err="1" smtClean="0"/>
              <a:t>converter</a:t>
            </a:r>
            <a:r>
              <a:rPr lang="da-DK" b="1" baseline="0" dirty="0" smtClean="0"/>
              <a:t> unit</a:t>
            </a:r>
            <a:r>
              <a:rPr lang="da-DK" baseline="0" dirty="0" smtClean="0"/>
              <a:t>: </a:t>
            </a:r>
            <a:r>
              <a:rPr lang="da-DK" baseline="0" dirty="0" err="1" smtClean="0"/>
              <a:t>Mixing</a:t>
            </a:r>
            <a:r>
              <a:rPr lang="da-DK" baseline="0" dirty="0" smtClean="0"/>
              <a:t> laseren sender en kraftig laser stråle ind i </a:t>
            </a:r>
            <a:r>
              <a:rPr lang="da-DK" baseline="0" dirty="0" err="1" smtClean="0"/>
              <a:t>opkonvertering</a:t>
            </a:r>
            <a:r>
              <a:rPr lang="da-DK" baseline="0" dirty="0" smtClean="0"/>
              <a:t> enheden som mikser denne laser med signalet fra </a:t>
            </a:r>
            <a:r>
              <a:rPr lang="da-DK" baseline="0" dirty="0" err="1" smtClean="0"/>
              <a:t>multi-pass</a:t>
            </a:r>
            <a:r>
              <a:rPr lang="da-DK" baseline="0" dirty="0" smtClean="0"/>
              <a:t> cellen. Dvs. lyset fra cellen skiftes til et bølgelængde område hvor almindelige kamaraer kan benyttes.</a:t>
            </a:r>
          </a:p>
          <a:p>
            <a:r>
              <a:rPr lang="da-DK" b="1" baseline="0" dirty="0" smtClean="0"/>
              <a:t>NIR </a:t>
            </a:r>
            <a:r>
              <a:rPr lang="da-DK" b="1" baseline="0" dirty="0" err="1" smtClean="0"/>
              <a:t>camera</a:t>
            </a:r>
            <a:r>
              <a:rPr lang="da-DK" baseline="0" dirty="0" smtClean="0"/>
              <a:t>: Et standard kamera, som kan måle det </a:t>
            </a:r>
            <a:r>
              <a:rPr lang="da-DK" baseline="0" dirty="0" err="1" smtClean="0"/>
              <a:t>opkonvertede</a:t>
            </a:r>
            <a:r>
              <a:rPr lang="da-DK" baseline="0" dirty="0" smtClean="0"/>
              <a:t> lys fra </a:t>
            </a:r>
            <a:r>
              <a:rPr lang="da-DK" baseline="0" dirty="0" err="1" smtClean="0"/>
              <a:t>multi-pass</a:t>
            </a:r>
            <a:r>
              <a:rPr lang="da-DK" baseline="0" dirty="0" smtClean="0"/>
              <a:t> cellen.</a:t>
            </a:r>
          </a:p>
          <a:p>
            <a:endParaRPr lang="da-DK" dirty="0"/>
          </a:p>
        </p:txBody>
      </p:sp>
      <p:sp>
        <p:nvSpPr>
          <p:cNvPr id="4" name="Pladsholder til diasnummer 3"/>
          <p:cNvSpPr>
            <a:spLocks noGrp="1"/>
          </p:cNvSpPr>
          <p:nvPr>
            <p:ph type="sldNum" sz="quarter" idx="10"/>
          </p:nvPr>
        </p:nvSpPr>
        <p:spPr/>
        <p:txBody>
          <a:bodyPr/>
          <a:lstStyle/>
          <a:p>
            <a:pPr>
              <a:defRPr/>
            </a:pPr>
            <a:fld id="{C29DD992-A395-42CC-A89D-8F727AE51F89}" type="slidenum">
              <a:rPr lang="da-DK" smtClean="0"/>
              <a:pPr>
                <a:defRPr/>
              </a:pPr>
              <a:t>7</a:t>
            </a:fld>
            <a:endParaRPr lang="da-DK"/>
          </a:p>
        </p:txBody>
      </p:sp>
    </p:spTree>
    <p:extLst>
      <p:ext uri="{BB962C8B-B14F-4D97-AF65-F5344CB8AC3E}">
        <p14:creationId xmlns:p14="http://schemas.microsoft.com/office/powerpoint/2010/main" val="70608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Et billede af</a:t>
            </a:r>
            <a:r>
              <a:rPr lang="da-DK" baseline="0" dirty="0" smtClean="0"/>
              <a:t> opstilling som den er i lab. med angivelse af de hovedkomponenter som var på foregående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dirty="0" smtClean="0"/>
          </a:p>
          <a:p>
            <a:r>
              <a:rPr lang="da-DK" b="1" baseline="0" dirty="0" smtClean="0"/>
              <a:t>Light source</a:t>
            </a:r>
            <a:r>
              <a:rPr lang="da-DK" baseline="0" dirty="0" smtClean="0"/>
              <a:t>: Lyskilden er smalbåndet (smal i sammenligning med absorptionsspektre fra de gasser som skal måles) og kan tunes hen over de ønskede absorptionsspektre</a:t>
            </a:r>
          </a:p>
          <a:p>
            <a:r>
              <a:rPr lang="da-DK" b="1" dirty="0" err="1" smtClean="0"/>
              <a:t>Multi-pass</a:t>
            </a:r>
            <a:r>
              <a:rPr lang="da-DK" b="1" baseline="0" dirty="0" smtClean="0"/>
              <a:t> gas </a:t>
            </a:r>
            <a:r>
              <a:rPr lang="da-DK" b="1" baseline="0" dirty="0" err="1" smtClean="0"/>
              <a:t>cell</a:t>
            </a:r>
            <a:r>
              <a:rPr lang="da-DK" baseline="0" dirty="0" smtClean="0"/>
              <a:t>: Gas celle som gassen kan suges ind i. I enden cellen er der spejle som sende lyset 192 gange igennem cellen, dvs. der opnås en samlet vekselvirknings længde mellem lys og gas på 36 m.</a:t>
            </a:r>
          </a:p>
          <a:p>
            <a:r>
              <a:rPr lang="da-DK" b="1" baseline="0" dirty="0" err="1" smtClean="0"/>
              <a:t>Mixing</a:t>
            </a:r>
            <a:r>
              <a:rPr lang="da-DK" b="1" baseline="0" dirty="0" smtClean="0"/>
              <a:t> laser &amp; Up-</a:t>
            </a:r>
            <a:r>
              <a:rPr lang="da-DK" b="1" baseline="0" dirty="0" err="1" smtClean="0"/>
              <a:t>converter</a:t>
            </a:r>
            <a:r>
              <a:rPr lang="da-DK" b="1" baseline="0" dirty="0" smtClean="0"/>
              <a:t> unit</a:t>
            </a:r>
            <a:r>
              <a:rPr lang="da-DK" baseline="0" dirty="0" smtClean="0"/>
              <a:t>: </a:t>
            </a:r>
            <a:r>
              <a:rPr lang="da-DK" baseline="0" dirty="0" err="1" smtClean="0"/>
              <a:t>Mixing</a:t>
            </a:r>
            <a:r>
              <a:rPr lang="da-DK" baseline="0" dirty="0" smtClean="0"/>
              <a:t> laseren sender en kraftig laser stråle ind i </a:t>
            </a:r>
            <a:r>
              <a:rPr lang="da-DK" baseline="0" dirty="0" err="1" smtClean="0"/>
              <a:t>opkonvertering</a:t>
            </a:r>
            <a:r>
              <a:rPr lang="da-DK" baseline="0" dirty="0" smtClean="0"/>
              <a:t> enheden som mikser denne laser med signalet fra </a:t>
            </a:r>
            <a:r>
              <a:rPr lang="da-DK" baseline="0" dirty="0" err="1" smtClean="0"/>
              <a:t>multi-pass</a:t>
            </a:r>
            <a:r>
              <a:rPr lang="da-DK" baseline="0" dirty="0" smtClean="0"/>
              <a:t> cellen. Dvs. lyset fra cellen skiftes til et bølgelængde område hvor almindelige kamaraer kan benyttes.</a:t>
            </a:r>
          </a:p>
          <a:p>
            <a:r>
              <a:rPr lang="da-DK" b="1" baseline="0" dirty="0" smtClean="0"/>
              <a:t>NIR </a:t>
            </a:r>
            <a:r>
              <a:rPr lang="da-DK" b="1" baseline="0" dirty="0" err="1" smtClean="0"/>
              <a:t>camera</a:t>
            </a:r>
            <a:r>
              <a:rPr lang="da-DK" baseline="0" dirty="0" smtClean="0"/>
              <a:t>: Et standard kamera, som kan måle det </a:t>
            </a:r>
            <a:r>
              <a:rPr lang="da-DK" baseline="0" dirty="0" err="1" smtClean="0"/>
              <a:t>opkonvertede</a:t>
            </a:r>
            <a:r>
              <a:rPr lang="da-DK" baseline="0" dirty="0" smtClean="0"/>
              <a:t> lys fra </a:t>
            </a:r>
            <a:r>
              <a:rPr lang="da-DK" baseline="0" dirty="0" err="1" smtClean="0"/>
              <a:t>multi-pass</a:t>
            </a:r>
            <a:r>
              <a:rPr lang="da-DK" baseline="0" dirty="0" smtClean="0"/>
              <a:t> cellen.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da-DK" dirty="0" smtClean="0"/>
              <a:t>The multigas </a:t>
            </a:r>
            <a:r>
              <a:rPr lang="da-DK" dirty="0" err="1" smtClean="0"/>
              <a:t>cell</a:t>
            </a:r>
            <a:r>
              <a:rPr lang="da-DK" dirty="0" smtClean="0"/>
              <a:t> </a:t>
            </a:r>
            <a:r>
              <a:rPr lang="da-DK" dirty="0" err="1" smtClean="0"/>
              <a:t>contains</a:t>
            </a:r>
            <a:r>
              <a:rPr lang="da-DK" dirty="0" smtClean="0"/>
              <a:t> </a:t>
            </a:r>
            <a:r>
              <a:rPr lang="da-DK" dirty="0" err="1" smtClean="0"/>
              <a:t>app</a:t>
            </a:r>
            <a:r>
              <a:rPr lang="da-DK" dirty="0" smtClean="0"/>
              <a:t>.</a:t>
            </a:r>
            <a:r>
              <a:rPr lang="da-DK" baseline="0" dirty="0" smtClean="0"/>
              <a:t> 0,5 l</a:t>
            </a:r>
            <a:endParaRPr lang="da-DK" dirty="0"/>
          </a:p>
        </p:txBody>
      </p:sp>
      <p:sp>
        <p:nvSpPr>
          <p:cNvPr id="4" name="Pladsholder til diasnummer 3"/>
          <p:cNvSpPr>
            <a:spLocks noGrp="1"/>
          </p:cNvSpPr>
          <p:nvPr>
            <p:ph type="sldNum" sz="quarter" idx="10"/>
          </p:nvPr>
        </p:nvSpPr>
        <p:spPr/>
        <p:txBody>
          <a:bodyPr/>
          <a:lstStyle/>
          <a:p>
            <a:pPr>
              <a:defRPr/>
            </a:pPr>
            <a:fld id="{C29DD992-A395-42CC-A89D-8F727AE51F89}" type="slidenum">
              <a:rPr lang="da-DK" smtClean="0"/>
              <a:pPr>
                <a:defRPr/>
              </a:pPr>
              <a:t>8</a:t>
            </a:fld>
            <a:endParaRPr lang="da-DK"/>
          </a:p>
        </p:txBody>
      </p:sp>
    </p:spTree>
    <p:extLst>
      <p:ext uri="{BB962C8B-B14F-4D97-AF65-F5344CB8AC3E}">
        <p14:creationId xmlns:p14="http://schemas.microsoft.com/office/powerpoint/2010/main" val="328005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Absorbans</a:t>
            </a:r>
            <a:r>
              <a:rPr lang="da-DK" dirty="0" smtClean="0"/>
              <a:t> </a:t>
            </a:r>
            <a:r>
              <a:rPr lang="da-DK" baseline="0" dirty="0" smtClean="0"/>
              <a:t>fra hhv. PCE og TCE  for 1 </a:t>
            </a:r>
            <a:r>
              <a:rPr lang="da-DK" baseline="0" dirty="0" err="1" smtClean="0"/>
              <a:t>ppm</a:t>
            </a:r>
            <a:r>
              <a:rPr lang="da-DK" baseline="0" dirty="0" smtClean="0"/>
              <a:t> målt gennem en 1 m lang vekselvirkningslængde.</a:t>
            </a:r>
          </a:p>
          <a:p>
            <a:endParaRPr lang="da-DK" baseline="0" dirty="0" smtClean="0"/>
          </a:p>
          <a:p>
            <a:r>
              <a:rPr lang="da-DK" baseline="0" dirty="0" err="1" smtClean="0"/>
              <a:t>Absorbans</a:t>
            </a:r>
            <a:r>
              <a:rPr lang="da-DK" baseline="0" dirty="0" smtClean="0"/>
              <a:t>=Log10(</a:t>
            </a:r>
            <a:r>
              <a:rPr lang="da-DK" baseline="0" dirty="0" err="1" smtClean="0"/>
              <a:t>Power_ind</a:t>
            </a:r>
            <a:r>
              <a:rPr lang="da-DK" baseline="0" dirty="0" smtClean="0"/>
              <a:t>/</a:t>
            </a:r>
            <a:r>
              <a:rPr lang="da-DK" baseline="0" dirty="0" err="1" smtClean="0"/>
              <a:t>Power_out</a:t>
            </a:r>
            <a:r>
              <a:rPr lang="da-DK" baseline="0" dirty="0" smtClean="0"/>
              <a:t>) </a:t>
            </a:r>
          </a:p>
          <a:p>
            <a:endParaRPr lang="da-DK" baseline="0" dirty="0" smtClean="0"/>
          </a:p>
          <a:p>
            <a:r>
              <a:rPr lang="da-DK" baseline="0" dirty="0" smtClean="0"/>
              <a:t>Bemærk at der er meget lidt overlap mellem spektrene, specielt er der meget lidt fra PCE til TCE hvis der måles ved 945 cm-1, hvilket passer godt med at det typisk er TCE som forekommer i lavest koncentration.</a:t>
            </a:r>
            <a:endParaRPr lang="en-US" dirty="0"/>
          </a:p>
        </p:txBody>
      </p:sp>
      <p:sp>
        <p:nvSpPr>
          <p:cNvPr id="4" name="Slide Number Placeholder 3"/>
          <p:cNvSpPr>
            <a:spLocks noGrp="1"/>
          </p:cNvSpPr>
          <p:nvPr>
            <p:ph type="sldNum" sz="quarter" idx="10"/>
          </p:nvPr>
        </p:nvSpPr>
        <p:spPr/>
        <p:txBody>
          <a:bodyPr/>
          <a:lstStyle/>
          <a:p>
            <a:fld id="{B20717D2-EA25-48D0-8F2D-B319C51490B4}" type="slidenum">
              <a:rPr lang="da-DK" smtClean="0"/>
              <a:pPr/>
              <a:t>9</a:t>
            </a:fld>
            <a:endParaRPr lang="da-DK"/>
          </a:p>
        </p:txBody>
      </p:sp>
    </p:spTree>
    <p:extLst>
      <p:ext uri="{BB962C8B-B14F-4D97-AF65-F5344CB8AC3E}">
        <p14:creationId xmlns:p14="http://schemas.microsoft.com/office/powerpoint/2010/main" val="109827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Logo.wmf"/>
          <p:cNvPicPr>
            <a:picLocks noChangeAspect="1"/>
          </p:cNvPicPr>
          <p:nvPr userDrawn="1"/>
        </p:nvPicPr>
        <p:blipFill>
          <a:blip r:embed="rId2"/>
          <a:stretch>
            <a:fillRect/>
          </a:stretch>
        </p:blipFill>
        <p:spPr>
          <a:xfrm>
            <a:off x="637200" y="4618800"/>
            <a:ext cx="933438" cy="211442"/>
          </a:xfrm>
          <a:prstGeom prst="rect">
            <a:avLst/>
          </a:prstGeom>
        </p:spPr>
      </p:pic>
      <p:sp>
        <p:nvSpPr>
          <p:cNvPr id="2" name="Title Placeholder 1"/>
          <p:cNvSpPr>
            <a:spLocks noGrp="1"/>
          </p:cNvSpPr>
          <p:nvPr>
            <p:ph type="ctrTitle"/>
          </p:nvPr>
        </p:nvSpPr>
        <p:spPr>
          <a:xfrm>
            <a:off x="611560" y="192828"/>
            <a:ext cx="7921253" cy="511043"/>
          </a:xfrm>
        </p:spPr>
        <p:txBody>
          <a:bodyPr tIns="0" anchor="b" anchorCtr="0"/>
          <a:lstStyle>
            <a:lvl1pPr>
              <a:defRPr sz="3200" cap="all" baseline="0" smtClean="0">
                <a:solidFill>
                  <a:schemeClr val="bg2"/>
                </a:solidFill>
                <a:latin typeface="Verdana" pitchFamily="34" charset="0"/>
              </a:defRPr>
            </a:lvl1pPr>
          </a:lstStyle>
          <a:p>
            <a:r>
              <a:rPr lang="en-GB" noProof="0" dirty="0" smtClean="0"/>
              <a:t>Click to edit Master title style</a:t>
            </a:r>
          </a:p>
        </p:txBody>
      </p:sp>
      <p:sp>
        <p:nvSpPr>
          <p:cNvPr id="27655" name="Rectangle 7"/>
          <p:cNvSpPr>
            <a:spLocks noGrp="1" noChangeArrowheads="1"/>
          </p:cNvSpPr>
          <p:nvPr>
            <p:ph type="subTitle" sz="quarter" idx="1"/>
          </p:nvPr>
        </p:nvSpPr>
        <p:spPr>
          <a:xfrm>
            <a:off x="611560" y="707400"/>
            <a:ext cx="7920879" cy="1314450"/>
          </a:xfrm>
        </p:spPr>
        <p:txBody>
          <a:bodyPr lIns="0"/>
          <a:lstStyle>
            <a:lvl1pPr marL="0" indent="0">
              <a:lnSpc>
                <a:spcPct val="100000"/>
              </a:lnSpc>
              <a:spcAft>
                <a:spcPts val="0"/>
              </a:spcAft>
              <a:buFontTx/>
              <a:buNone/>
              <a:defRPr sz="3200" b="1" cap="all" baseline="0" smtClean="0">
                <a:solidFill>
                  <a:schemeClr val="tx2"/>
                </a:solidFill>
                <a:latin typeface="Verdana" pitchFamily="34" charset="0"/>
              </a:defRPr>
            </a:lvl1pPr>
          </a:lstStyle>
          <a:p>
            <a:r>
              <a:rPr lang="en-GB" noProof="0" dirty="0" smtClean="0"/>
              <a:t>Click to edit Master subtitle style</a:t>
            </a:r>
          </a:p>
        </p:txBody>
      </p:sp>
      <p:sp>
        <p:nvSpPr>
          <p:cNvPr id="9"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600">
                <a:solidFill>
                  <a:schemeClr val="bg1"/>
                </a:solidFill>
              </a:defRPr>
            </a:lvl1pPr>
          </a:lstStyle>
          <a:p>
            <a:fld id="{31421AFA-3AE7-4CEA-BC9B-447859BED57B}" type="slidenum">
              <a:rPr lang="en-GB" smtClean="0"/>
              <a:pPr/>
              <a:t>‹nr.›</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680276" y="2843212"/>
            <a:ext cx="1849282" cy="1435894"/>
          </a:xfrm>
          <a:noFill/>
          <a:ln>
            <a:noFill/>
          </a:ln>
        </p:spPr>
        <p:txBody>
          <a:bodyPr tIns="0" anchor="t" anchorCtr="0"/>
          <a:lstStyle>
            <a:lvl1pPr marL="0" indent="0">
              <a:buNone/>
              <a:defRPr sz="1800">
                <a:solidFill>
                  <a:sysClr val="windowText" lastClr="000000"/>
                </a:solidFill>
              </a:defRPr>
            </a:lvl1pPr>
          </a:lstStyle>
          <a:p>
            <a:r>
              <a:rPr lang="en-GB" noProof="0" smtClean="0"/>
              <a:t>Click icon to add picture</a:t>
            </a:r>
            <a:endParaRPr lang="en-GB" noProof="0"/>
          </a:p>
        </p:txBody>
      </p:sp>
      <p:sp>
        <p:nvSpPr>
          <p:cNvPr id="3" name="Content Placeholder 2"/>
          <p:cNvSpPr>
            <a:spLocks noGrp="1"/>
          </p:cNvSpPr>
          <p:nvPr>
            <p:ph sz="half" idx="1"/>
          </p:nvPr>
        </p:nvSpPr>
        <p:spPr>
          <a:xfrm>
            <a:off x="612775" y="1233489"/>
            <a:ext cx="3874085" cy="304681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5"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9" name="Text Placeholder 4"/>
          <p:cNvSpPr>
            <a:spLocks noGrp="1"/>
          </p:cNvSpPr>
          <p:nvPr>
            <p:ph type="body" sz="quarter" idx="16"/>
          </p:nvPr>
        </p:nvSpPr>
        <p:spPr>
          <a:xfrm>
            <a:off x="4658331" y="1235869"/>
            <a:ext cx="1849282" cy="1433513"/>
          </a:xfrm>
        </p:spPr>
        <p:txBody>
          <a:bodyPr lIns="0"/>
          <a:lstStyle>
            <a:lvl1pPr marL="0" indent="0" algn="r">
              <a:lnSpc>
                <a:spcPct val="100000"/>
              </a:lnSpc>
              <a:spcAft>
                <a:spcPts val="225"/>
              </a:spcAft>
              <a:buFontTx/>
              <a:buNone/>
              <a:defRPr sz="1100" b="1" cap="all" baseline="0">
                <a:solidFill>
                  <a:schemeClr val="tx2"/>
                </a:solidFill>
              </a:defRPr>
            </a:lvl1pPr>
            <a:lvl2pPr marL="1191" indent="0" algn="r">
              <a:lnSpc>
                <a:spcPct val="100000"/>
              </a:lnSpc>
              <a:spcAft>
                <a:spcPts val="0"/>
              </a:spcAft>
              <a:buNone/>
              <a:defRPr sz="1100" b="0"/>
            </a:lvl2pPr>
          </a:lstStyle>
          <a:p>
            <a:pPr lvl="0"/>
            <a:r>
              <a:rPr lang="en-GB" dirty="0" smtClean="0"/>
              <a:t>Click to edit Master text styles</a:t>
            </a:r>
          </a:p>
          <a:p>
            <a:pPr lvl="1"/>
            <a:r>
              <a:rPr lang="en-GB" dirty="0" smtClean="0"/>
              <a:t>Second level</a:t>
            </a:r>
          </a:p>
        </p:txBody>
      </p:sp>
      <p:sp>
        <p:nvSpPr>
          <p:cNvPr id="14" name="Text Placeholder 4"/>
          <p:cNvSpPr>
            <a:spLocks noGrp="1"/>
          </p:cNvSpPr>
          <p:nvPr>
            <p:ph type="body" sz="quarter" idx="17"/>
          </p:nvPr>
        </p:nvSpPr>
        <p:spPr>
          <a:xfrm>
            <a:off x="4658331" y="2843213"/>
            <a:ext cx="1849282" cy="1435894"/>
          </a:xfrm>
        </p:spPr>
        <p:txBody>
          <a:bodyPr lIns="0"/>
          <a:lstStyle>
            <a:lvl1pPr marL="0" indent="0" algn="r">
              <a:lnSpc>
                <a:spcPct val="100000"/>
              </a:lnSpc>
              <a:spcAft>
                <a:spcPts val="225"/>
              </a:spcAft>
              <a:buFontTx/>
              <a:buNone/>
              <a:defRPr sz="1100" b="1" cap="all" baseline="0">
                <a:solidFill>
                  <a:schemeClr val="tx2"/>
                </a:solidFill>
              </a:defRPr>
            </a:lvl1pPr>
            <a:lvl2pPr marL="1191" indent="0" algn="r">
              <a:lnSpc>
                <a:spcPct val="100000"/>
              </a:lnSpc>
              <a:spcAft>
                <a:spcPts val="0"/>
              </a:spcAft>
              <a:buNone/>
              <a:defRPr sz="1100" b="0"/>
            </a:lvl2pPr>
          </a:lstStyle>
          <a:p>
            <a:pPr lvl="0"/>
            <a:r>
              <a:rPr lang="en-GB" smtClean="0"/>
              <a:t>Click to edit Master text styles</a:t>
            </a:r>
          </a:p>
          <a:p>
            <a:pPr lvl="1"/>
            <a:r>
              <a:rPr lang="en-GB" smtClean="0"/>
              <a:t>Second level</a:t>
            </a:r>
            <a:endParaRPr lang="en-GB" dirty="0" smtClean="0"/>
          </a:p>
        </p:txBody>
      </p:sp>
      <p:sp>
        <p:nvSpPr>
          <p:cNvPr id="10" name="Picture Placeholder 9"/>
          <p:cNvSpPr>
            <a:spLocks noGrp="1"/>
          </p:cNvSpPr>
          <p:nvPr>
            <p:ph type="pic" sz="quarter" idx="15"/>
          </p:nvPr>
        </p:nvSpPr>
        <p:spPr>
          <a:xfrm>
            <a:off x="6680276" y="1233488"/>
            <a:ext cx="1849282" cy="1435894"/>
          </a:xfrm>
          <a:noFill/>
          <a:ln>
            <a:noFill/>
          </a:ln>
        </p:spPr>
        <p:txBody>
          <a:bodyPr tIns="0" anchor="t" anchorCtr="0"/>
          <a:lstStyle>
            <a:lvl1pPr marL="0" indent="0">
              <a:buNone/>
              <a:defRPr sz="1800">
                <a:solidFill>
                  <a:schemeClr val="tx1"/>
                </a:solidFill>
              </a:defRPr>
            </a:lvl1pPr>
          </a:lstStyle>
          <a:p>
            <a:r>
              <a:rPr lang="en-GB" noProof="0" dirty="0" smtClean="0"/>
              <a:t>Click icon to add picture</a:t>
            </a:r>
            <a:endParaRPr lang="en-GB" noProof="0" dirty="0"/>
          </a:p>
        </p:txBody>
      </p:sp>
      <p:sp>
        <p:nvSpPr>
          <p:cNvPr id="4" name="Title 3"/>
          <p:cNvSpPr>
            <a:spLocks noGrp="1"/>
          </p:cNvSpPr>
          <p:nvPr>
            <p:ph type="title"/>
          </p:nvPr>
        </p:nvSpPr>
        <p:spPr/>
        <p:txBody>
          <a:bodyPr/>
          <a:lstStyle/>
          <a:p>
            <a:r>
              <a:rPr lang="en-US" dirty="0" smtClean="0"/>
              <a:t>Click to edit Master title style</a:t>
            </a:r>
            <a:endParaRPr lang="da-DK"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1421AFA-3AE7-4CEA-BC9B-447859BED57B}" type="slidenum">
              <a:rPr lang="en-GB" noProof="0" smtClean="0"/>
              <a:pPr/>
              <a:t>‹nr.›</a:t>
            </a:fld>
            <a:endParaRPr lang="en-GB" noProof="0" dirty="0"/>
          </a:p>
        </p:txBody>
      </p:sp>
      <p:sp>
        <p:nvSpPr>
          <p:cNvPr id="5" name="Text Placeholder 4"/>
          <p:cNvSpPr>
            <a:spLocks noGrp="1"/>
          </p:cNvSpPr>
          <p:nvPr>
            <p:ph type="body" sz="quarter" idx="11"/>
          </p:nvPr>
        </p:nvSpPr>
        <p:spPr>
          <a:xfrm>
            <a:off x="612775" y="1235869"/>
            <a:ext cx="7916782" cy="3043238"/>
          </a:xfrm>
        </p:spPr>
        <p:txBody>
          <a:bodyPr lIns="0"/>
          <a:lstStyle>
            <a:lvl1pPr marL="0" indent="0" algn="ctr">
              <a:lnSpc>
                <a:spcPct val="100000"/>
              </a:lnSpc>
              <a:spcAft>
                <a:spcPts val="0"/>
              </a:spcAft>
              <a:buNone/>
              <a:defRPr sz="12000" b="1">
                <a:solidFill>
                  <a:schemeClr val="bg2"/>
                </a:solidFill>
              </a:defRPr>
            </a:lvl1pPr>
          </a:lstStyle>
          <a:p>
            <a:pPr lvl="0"/>
            <a:r>
              <a:rPr lang="en-GB" dirty="0" smtClean="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01" y="0"/>
            <a:ext cx="4559733" cy="256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9525001" y="2707482"/>
            <a:ext cx="4572000" cy="276999"/>
          </a:xfrm>
          <a:prstGeom prst="rect">
            <a:avLst/>
          </a:prstGeom>
          <a:noFill/>
          <a:ln w="9525">
            <a:noFill/>
            <a:miter lim="800000"/>
            <a:headEnd/>
            <a:tailEnd/>
          </a:ln>
        </p:spPr>
        <p:txBody>
          <a:bodyPr lIns="0" tIns="0" rIns="0" bIns="0">
            <a:spAutoFit/>
          </a:bodyPr>
          <a:lstStyle/>
          <a:p>
            <a:r>
              <a:rPr lang="en-GB" dirty="0" smtClean="0"/>
              <a:t>Keyword slide</a:t>
            </a:r>
            <a:endParaRPr lang="en-GB" dirty="0"/>
          </a:p>
        </p:txBody>
      </p:sp>
      <p:sp>
        <p:nvSpPr>
          <p:cNvPr id="4" name="Title 3"/>
          <p:cNvSpPr>
            <a:spLocks noGrp="1"/>
          </p:cNvSpPr>
          <p:nvPr>
            <p:ph type="title"/>
          </p:nvPr>
        </p:nvSpPr>
        <p:spPr/>
        <p:txBody>
          <a:bodyPr/>
          <a:lstStyle/>
          <a:p>
            <a:r>
              <a:rPr lang="en-US" smtClean="0"/>
              <a:t>Click to edit Master title style</a:t>
            </a:r>
            <a:endParaRPr lang="da-DK"/>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9144000" cy="5143500"/>
          </a:xfrm>
          <a:noFill/>
        </p:spPr>
        <p:txBody>
          <a:bodyPr tIns="0" anchor="t" anchorCtr="0"/>
          <a:lstStyle>
            <a:lvl1pPr>
              <a:buNone/>
              <a:defRPr>
                <a:solidFill>
                  <a:schemeClr val="tx1"/>
                </a:solidFill>
              </a:defRPr>
            </a:lvl1pPr>
          </a:lstStyle>
          <a:p>
            <a:r>
              <a:rPr lang="en-GB" noProof="0" smtClean="0"/>
              <a:t>Click icon to add picture</a:t>
            </a:r>
            <a:endParaRPr lang="en-GB" noProof="0" dirty="0"/>
          </a:p>
        </p:txBody>
      </p:sp>
      <p:sp>
        <p:nvSpPr>
          <p:cNvPr id="2" name="Title 1"/>
          <p:cNvSpPr>
            <a:spLocks noGrp="1"/>
          </p:cNvSpPr>
          <p:nvPr>
            <p:ph type="title"/>
          </p:nvPr>
        </p:nvSpPr>
        <p:spPr>
          <a:xfrm>
            <a:off x="612775" y="339329"/>
            <a:ext cx="7920037" cy="79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8"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a:noFill/>
        </p:spPr>
        <p:txBody>
          <a:bodyPr tIns="0" anchor="t" anchorCtr="0"/>
          <a:lstStyle>
            <a:lvl1pPr marL="0" indent="0">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GB" noProof="0"/>
          </a:p>
        </p:txBody>
      </p:sp>
      <p:pic>
        <p:nvPicPr>
          <p:cNvPr id="11" name="Picture 10" descr="Logo neg.wmf"/>
          <p:cNvPicPr>
            <a:picLocks noChangeAspect="1"/>
          </p:cNvPicPr>
          <p:nvPr userDrawn="1"/>
        </p:nvPicPr>
        <p:blipFill>
          <a:blip r:embed="rId2"/>
          <a:stretch>
            <a:fillRect/>
          </a:stretch>
        </p:blipFill>
        <p:spPr>
          <a:xfrm>
            <a:off x="637200" y="4618800"/>
            <a:ext cx="932400" cy="211207"/>
          </a:xfrm>
          <a:prstGeom prst="rect">
            <a:avLst/>
          </a:prstGeom>
        </p:spPr>
      </p:pic>
      <p:sp>
        <p:nvSpPr>
          <p:cNvPr id="2" name="Title Placeholder 1"/>
          <p:cNvSpPr>
            <a:spLocks noGrp="1"/>
          </p:cNvSpPr>
          <p:nvPr>
            <p:ph type="ctrTitle"/>
          </p:nvPr>
        </p:nvSpPr>
        <p:spPr>
          <a:xfrm>
            <a:off x="612775" y="339329"/>
            <a:ext cx="7920038" cy="897333"/>
          </a:xfrm>
        </p:spPr>
        <p:txBody>
          <a:bodyPr tIns="0"/>
          <a:lstStyle>
            <a:lvl1pPr>
              <a:defRPr sz="3200" cap="all" baseline="0" smtClean="0">
                <a:solidFill>
                  <a:schemeClr val="bg1"/>
                </a:solidFill>
                <a:latin typeface="Verdana" pitchFamily="34" charset="0"/>
              </a:defRPr>
            </a:lvl1pPr>
          </a:lstStyle>
          <a:p>
            <a:r>
              <a:rPr lang="en-GB" noProof="0" dirty="0" smtClean="0"/>
              <a:t>Click to edit Master title style</a:t>
            </a:r>
          </a:p>
        </p:txBody>
      </p:sp>
      <p:sp>
        <p:nvSpPr>
          <p:cNvPr id="9"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t" anchorCtr="0" compatLnSpc="1">
            <a:prstTxWarp prst="textNoShape">
              <a:avLst/>
            </a:prstTxWarp>
          </a:bodyPr>
          <a:lstStyle>
            <a:lvl1pPr algn="r">
              <a:defRPr sz="800">
                <a:solidFill>
                  <a:schemeClr val="bg1"/>
                </a:solidFill>
              </a:defRPr>
            </a:lvl1pPr>
          </a:lstStyle>
          <a:p>
            <a:fld id="{31421AFA-3AE7-4CEA-BC9B-447859BED57B}" type="slidenum">
              <a:rPr lang="en-GB" smtClean="0"/>
              <a:pPr/>
              <a:t>‹nr.›</a:t>
            </a:fld>
            <a:endParaRPr lang="en-GB"/>
          </a:p>
        </p:txBody>
      </p:sp>
      <p:sp>
        <p:nvSpPr>
          <p:cNvPr id="12" name="bmkFldAddDate04"/>
          <p:cNvSpPr txBox="1"/>
          <p:nvPr userDrawn="1"/>
        </p:nvSpPr>
        <p:spPr bwMode="auto">
          <a:xfrm>
            <a:off x="4569750" y="4710375"/>
            <a:ext cx="3945600" cy="118800"/>
          </a:xfrm>
          <a:prstGeom prst="rect">
            <a:avLst/>
          </a:prstGeom>
          <a:noFill/>
          <a:ln w="9525">
            <a:noFill/>
            <a:miter lim="800000"/>
            <a:headEnd/>
            <a:tailEnd/>
          </a:ln>
          <a:effectLst/>
        </p:spPr>
        <p:txBody>
          <a:bodyPr vert="horz" wrap="square" lIns="27000" tIns="0" rIns="0" bIns="0" numCol="1" rtlCol="0" anchor="ctr" anchorCtr="0" compatLnSpc="1">
            <a:prstTxWarp prst="textNoShape">
              <a:avLst/>
            </a:prstTxWarp>
            <a:noAutofit/>
          </a:bodyPr>
          <a:lstStyle/>
          <a:p>
            <a:pPr marL="0" marR="0" indent="0" algn="r" defTabSz="342900" rtl="0" eaLnBrk="0" fontAlgn="base" latinLnBrk="0" hangingPunct="0">
              <a:lnSpc>
                <a:spcPct val="100000"/>
              </a:lnSpc>
              <a:spcBef>
                <a:spcPts val="360"/>
              </a:spcBef>
              <a:spcAft>
                <a:spcPts val="0"/>
              </a:spcAft>
              <a:buClrTx/>
              <a:buSzTx/>
              <a:tabLst/>
            </a:pPr>
            <a:r>
              <a:rPr kumimoji="0" lang="en-GB" sz="600" b="0" i="0" u="none" strike="noStrike" kern="1200" cap="all" spc="0" normalizeH="0" baseline="0" noProof="0" smtClean="0">
                <a:ln>
                  <a:noFill/>
                </a:ln>
                <a:solidFill>
                  <a:schemeClr val="bg1"/>
                </a:solidFill>
                <a:effectLst/>
                <a:uLnTx/>
                <a:uFillTx/>
                <a:latin typeface="Verdana"/>
                <a:ea typeface="ＭＳ Ｐゴシック" pitchFamily="-111" charset="-128"/>
                <a:cs typeface="ＭＳ Ｐゴシック" pitchFamily="-111" charset="-128"/>
              </a:rPr>
              <a:t>05-05-14</a:t>
            </a:r>
            <a:endParaRPr kumimoji="0" lang="en-GB" sz="6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bmkFldAddPresentationTitle04"/>
          <p:cNvSpPr txBox="1"/>
          <p:nvPr userDrawn="1"/>
        </p:nvSpPr>
        <p:spPr bwMode="auto">
          <a:xfrm>
            <a:off x="4569750" y="4596075"/>
            <a:ext cx="3945600" cy="118800"/>
          </a:xfrm>
          <a:prstGeom prst="rect">
            <a:avLst/>
          </a:prstGeom>
          <a:noFill/>
          <a:ln w="9525">
            <a:noFill/>
            <a:miter lim="800000"/>
            <a:headEnd/>
            <a:tailEnd/>
          </a:ln>
          <a:effectLst/>
        </p:spPr>
        <p:txBody>
          <a:bodyPr vert="horz" wrap="square" lIns="27000" tIns="0" rIns="0" bIns="0" numCol="1" rtlCol="0" anchor="ctr" anchorCtr="0" compatLnSpc="1">
            <a:prstTxWarp prst="textNoShape">
              <a:avLst/>
            </a:prstTxWarp>
            <a:noAutofit/>
          </a:bodyPr>
          <a:lstStyle/>
          <a:p>
            <a:pPr marL="0" marR="0" indent="0" algn="r" defTabSz="342900" rtl="0" eaLnBrk="0" fontAlgn="base" latinLnBrk="0" hangingPunct="0">
              <a:lnSpc>
                <a:spcPct val="100000"/>
              </a:lnSpc>
              <a:spcBef>
                <a:spcPts val="360"/>
              </a:spcBef>
              <a:spcAft>
                <a:spcPts val="0"/>
              </a:spcAft>
              <a:buClrTx/>
              <a:buSzTx/>
              <a:tabLst/>
            </a:pPr>
            <a:r>
              <a:rPr kumimoji="0" lang="en-GB" sz="600" b="0" i="0" u="none" strike="noStrike" kern="1200" cap="all" spc="0" normalizeH="0" baseline="0" noProof="0" smtClean="0">
                <a:ln>
                  <a:noFill/>
                </a:ln>
                <a:solidFill>
                  <a:schemeClr val="bg1"/>
                </a:solidFill>
                <a:effectLst/>
                <a:uLnTx/>
                <a:uFillTx/>
                <a:latin typeface="Verdana"/>
                <a:ea typeface="ＭＳ Ｐゴシック" pitchFamily="-111" charset="-128"/>
                <a:cs typeface="ＭＳ Ｐゴシック" pitchFamily="-111" charset="-128"/>
              </a:rPr>
              <a:t>Optisk sensor - opstartsmøde</a:t>
            </a:r>
            <a:endParaRPr kumimoji="0" lang="en-GB" sz="6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Underside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284208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7F7A64AD-9173-4836-8024-2834E3269199}" type="datetimeFigureOut">
              <a:rPr lang="da-DK" smtClean="0"/>
              <a:t>29-09-2016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1341503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7F7A64AD-9173-4836-8024-2834E3269199}" type="datetimeFigureOut">
              <a:rPr lang="da-DK" smtClean="0"/>
              <a:t>29-09-2016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250294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A64AD-9173-4836-8024-2834E3269199}" type="datetimeFigureOut">
              <a:rPr lang="da-DK" smtClean="0"/>
              <a:t>29-09-2016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201875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p>
            <a:fld id="{31421AFA-3AE7-4CEA-BC9B-447859BED57B}" type="slidenum">
              <a:rPr lang="en-GB" smtClean="0"/>
              <a:pPr/>
              <a:t>‹nr.›</a:t>
            </a:fld>
            <a:endParaRPr lang="en-GB" dirty="0"/>
          </a:p>
        </p:txBody>
      </p:sp>
    </p:spTree>
    <p:extLst>
      <p:ext uri="{BB962C8B-B14F-4D97-AF65-F5344CB8AC3E}">
        <p14:creationId xmlns:p14="http://schemas.microsoft.com/office/powerpoint/2010/main" val="2292114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7F7A64AD-9173-4836-8024-2834E3269199}" type="datetimeFigureOut">
              <a:rPr lang="da-DK" smtClean="0"/>
              <a:t>29-09-2016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3880852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7F7A64AD-9173-4836-8024-2834E3269199}" type="datetimeFigureOut">
              <a:rPr lang="da-DK" smtClean="0"/>
              <a:t>29-09-2016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400841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7F7A64AD-9173-4836-8024-2834E3269199}" type="datetimeFigureOut">
              <a:rPr lang="da-DK" smtClean="0"/>
              <a:t>29-09-2016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3874625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64AD-9173-4836-8024-2834E3269199}" type="datetimeFigureOut">
              <a:rPr lang="da-DK" smtClean="0"/>
              <a:t>29-09-2016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333119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A64AD-9173-4836-8024-2834E3269199}" type="datetimeFigureOut">
              <a:rPr lang="da-DK" smtClean="0"/>
              <a:t>29-09-2016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4141369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A64AD-9173-4836-8024-2834E3269199}" type="datetimeFigureOut">
              <a:rPr lang="da-DK" smtClean="0"/>
              <a:t>29-09-2016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3832143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7F7A64AD-9173-4836-8024-2834E3269199}" type="datetimeFigureOut">
              <a:rPr lang="da-DK" smtClean="0"/>
              <a:t>29-09-2016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420697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7F7A64AD-9173-4836-8024-2834E3269199}" type="datetimeFigureOut">
              <a:rPr lang="da-DK" smtClean="0"/>
              <a:t>29-09-2016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0886B5-BB8B-4C91-B842-5449CD95C808}" type="slidenum">
              <a:rPr lang="da-DK" smtClean="0"/>
              <a:t>‹nr.›</a:t>
            </a:fld>
            <a:endParaRPr lang="da-DK"/>
          </a:p>
        </p:txBody>
      </p:sp>
    </p:spTree>
    <p:extLst>
      <p:ext uri="{BB962C8B-B14F-4D97-AF65-F5344CB8AC3E}">
        <p14:creationId xmlns:p14="http://schemas.microsoft.com/office/powerpoint/2010/main" val="133533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144000" cy="2158604"/>
          </a:xfrm>
          <a:noFill/>
          <a:ln>
            <a:noFill/>
          </a:ln>
        </p:spPr>
        <p:txBody>
          <a:bodyPr tIns="0" anchor="t" anchorCtr="0"/>
          <a:lstStyle>
            <a:lvl1pPr>
              <a:buNone/>
              <a:defRPr>
                <a:solidFill>
                  <a:schemeClr val="tx1"/>
                </a:solidFill>
              </a:defRPr>
            </a:lvl1pPr>
          </a:lstStyle>
          <a:p>
            <a:r>
              <a:rPr lang="en-GB" noProof="0" smtClean="0"/>
              <a:t>Click icon to add picture</a:t>
            </a:r>
            <a:endParaRPr lang="en-GB" noProof="0"/>
          </a:p>
        </p:txBody>
      </p:sp>
      <p:sp>
        <p:nvSpPr>
          <p:cNvPr id="2" name="Title Placeholder 1"/>
          <p:cNvSpPr>
            <a:spLocks noGrp="1"/>
          </p:cNvSpPr>
          <p:nvPr>
            <p:ph type="ctrTitle"/>
          </p:nvPr>
        </p:nvSpPr>
        <p:spPr>
          <a:xfrm>
            <a:off x="611561" y="2355726"/>
            <a:ext cx="7921252" cy="493726"/>
          </a:xfrm>
        </p:spPr>
        <p:txBody>
          <a:bodyPr tIns="0" anchor="b" anchorCtr="0"/>
          <a:lstStyle>
            <a:lvl1pPr>
              <a:defRPr sz="3200" cap="all" baseline="0" smtClean="0">
                <a:solidFill>
                  <a:schemeClr val="bg2"/>
                </a:solidFill>
                <a:latin typeface="Verdana" pitchFamily="34" charset="0"/>
              </a:defRPr>
            </a:lvl1pPr>
          </a:lstStyle>
          <a:p>
            <a:r>
              <a:rPr lang="en-GB" noProof="0" dirty="0" smtClean="0"/>
              <a:t>Click to edit Master title style</a:t>
            </a:r>
          </a:p>
        </p:txBody>
      </p:sp>
      <p:sp>
        <p:nvSpPr>
          <p:cNvPr id="27655" name="Rectangle 7"/>
          <p:cNvSpPr>
            <a:spLocks noGrp="1" noChangeArrowheads="1"/>
          </p:cNvSpPr>
          <p:nvPr>
            <p:ph type="subTitle" sz="quarter" idx="1"/>
          </p:nvPr>
        </p:nvSpPr>
        <p:spPr>
          <a:xfrm>
            <a:off x="611560" y="2848500"/>
            <a:ext cx="7921253" cy="1314450"/>
          </a:xfrm>
        </p:spPr>
        <p:txBody>
          <a:bodyPr lIns="0"/>
          <a:lstStyle>
            <a:lvl1pPr marL="0" indent="0">
              <a:lnSpc>
                <a:spcPct val="100000"/>
              </a:lnSpc>
              <a:spcAft>
                <a:spcPts val="0"/>
              </a:spcAft>
              <a:buFontTx/>
              <a:buNone/>
              <a:defRPr sz="3200" b="1" cap="all" baseline="0" smtClean="0">
                <a:solidFill>
                  <a:schemeClr val="tx2"/>
                </a:solidFill>
                <a:latin typeface="Verdana" pitchFamily="34" charset="0"/>
              </a:defRPr>
            </a:lvl1pPr>
          </a:lstStyle>
          <a:p>
            <a:r>
              <a:rPr lang="en-GB" noProof="0" dirty="0" smtClean="0"/>
              <a:t>Click to edit Master subtitle style</a:t>
            </a:r>
          </a:p>
        </p:txBody>
      </p:sp>
      <p:sp>
        <p:nvSpPr>
          <p:cNvPr id="9" name="bmkFldAddDate03"/>
          <p:cNvSpPr txBox="1"/>
          <p:nvPr userDrawn="1"/>
        </p:nvSpPr>
        <p:spPr bwMode="auto">
          <a:xfrm>
            <a:off x="4569750" y="4710375"/>
            <a:ext cx="3945600" cy="118800"/>
          </a:xfrm>
          <a:prstGeom prst="rect">
            <a:avLst/>
          </a:prstGeom>
          <a:noFill/>
          <a:ln w="9525">
            <a:noFill/>
            <a:miter lim="800000"/>
            <a:headEnd/>
            <a:tailEnd/>
          </a:ln>
          <a:effectLst/>
        </p:spPr>
        <p:txBody>
          <a:bodyPr vert="horz" wrap="square" lIns="27000" tIns="0" rIns="0" bIns="0" numCol="1" rtlCol="0" anchor="ctr" anchorCtr="0" compatLnSpc="1">
            <a:prstTxWarp prst="textNoShape">
              <a:avLst/>
            </a:prstTxWarp>
            <a:noAutofit/>
          </a:bodyPr>
          <a:lstStyle/>
          <a:p>
            <a:pPr marL="0" marR="0" indent="0" algn="r" defTabSz="342900" rtl="0" eaLnBrk="0" fontAlgn="base" latinLnBrk="0" hangingPunct="0">
              <a:lnSpc>
                <a:spcPct val="100000"/>
              </a:lnSpc>
              <a:spcBef>
                <a:spcPts val="360"/>
              </a:spcBef>
              <a:spcAft>
                <a:spcPts val="0"/>
              </a:spcAft>
              <a:buClrTx/>
              <a:buSzTx/>
              <a:tabLst/>
            </a:pPr>
            <a:r>
              <a:rPr kumimoji="0" lang="en-GB" sz="6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05-05-14</a:t>
            </a:r>
            <a:endParaRPr kumimoji="0" lang="en-GB" sz="6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bmkFldAddPresentationTitle03"/>
          <p:cNvSpPr txBox="1"/>
          <p:nvPr userDrawn="1"/>
        </p:nvSpPr>
        <p:spPr bwMode="auto">
          <a:xfrm>
            <a:off x="4569750" y="4596075"/>
            <a:ext cx="3945600" cy="118800"/>
          </a:xfrm>
          <a:prstGeom prst="rect">
            <a:avLst/>
          </a:prstGeom>
          <a:noFill/>
          <a:ln w="9525">
            <a:noFill/>
            <a:miter lim="800000"/>
            <a:headEnd/>
            <a:tailEnd/>
          </a:ln>
          <a:effectLst/>
        </p:spPr>
        <p:txBody>
          <a:bodyPr vert="horz" wrap="square" lIns="27000" tIns="0" rIns="0" bIns="0" numCol="1" rtlCol="0" anchor="ctr" anchorCtr="0" compatLnSpc="1">
            <a:prstTxWarp prst="textNoShape">
              <a:avLst/>
            </a:prstTxWarp>
            <a:noAutofit/>
          </a:bodyPr>
          <a:lstStyle/>
          <a:p>
            <a:pPr marL="0" marR="0" indent="0" algn="r" defTabSz="342900" rtl="0" eaLnBrk="0" fontAlgn="base" latinLnBrk="0" hangingPunct="0">
              <a:lnSpc>
                <a:spcPct val="100000"/>
              </a:lnSpc>
              <a:spcBef>
                <a:spcPts val="360"/>
              </a:spcBef>
              <a:spcAft>
                <a:spcPts val="0"/>
              </a:spcAft>
              <a:buClrTx/>
              <a:buSzTx/>
              <a:tabLst/>
            </a:pPr>
            <a:r>
              <a:rPr kumimoji="0" lang="en-GB" sz="6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Optisk sensor - opstartsmøde</a:t>
            </a:r>
            <a:endParaRPr kumimoji="0" lang="en-GB" sz="6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600">
                <a:solidFill>
                  <a:schemeClr val="bg1"/>
                </a:solidFill>
              </a:defRPr>
            </a:lvl1pPr>
          </a:lstStyle>
          <a:p>
            <a:fld id="{31421AFA-3AE7-4CEA-BC9B-447859BED57B}" type="slidenum">
              <a:rPr lang="en-GB" smtClean="0"/>
              <a:pPr/>
              <a:t>‹nr.›</a:t>
            </a:fld>
            <a:endParaRPr lang="en-GB"/>
          </a:p>
        </p:txBody>
      </p:sp>
      <p:pic>
        <p:nvPicPr>
          <p:cNvPr id="13" name="Picture 12" descr="Logo.wmf"/>
          <p:cNvPicPr>
            <a:picLocks noChangeAspect="1"/>
          </p:cNvPicPr>
          <p:nvPr userDrawn="1"/>
        </p:nvPicPr>
        <p:blipFill>
          <a:blip r:embed="rId2"/>
          <a:stretch>
            <a:fillRect/>
          </a:stretch>
        </p:blipFill>
        <p:spPr>
          <a:xfrm>
            <a:off x="637200" y="4618800"/>
            <a:ext cx="933438" cy="2114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5" y="1233489"/>
            <a:ext cx="7920038" cy="304681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4" name="Title 3"/>
          <p:cNvSpPr>
            <a:spLocks noGrp="1"/>
          </p:cNvSpPr>
          <p:nvPr>
            <p:ph type="title"/>
          </p:nvPr>
        </p:nvSpPr>
        <p:spPr/>
        <p:txBody>
          <a:bodyPr/>
          <a:lstStyle/>
          <a:p>
            <a:r>
              <a:rPr lang="en-US" dirty="0" smtClean="0"/>
              <a:t>Click to edit Master title style</a:t>
            </a:r>
            <a:endParaRPr lang="da-DK" dirty="0"/>
          </a:p>
        </p:txBody>
      </p:sp>
      <p:pic>
        <p:nvPicPr>
          <p:cNvPr id="2050" name="Picture 2" descr="RegionHD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3768" y="4567547"/>
            <a:ext cx="936104" cy="28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a:xfrm>
            <a:off x="8027988" y="47323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7220" y="4478711"/>
            <a:ext cx="316508" cy="46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3" name="Title 2"/>
          <p:cNvSpPr>
            <a:spLocks noGrp="1"/>
          </p:cNvSpPr>
          <p:nvPr>
            <p:ph type="title"/>
          </p:nvPr>
        </p:nvSpPr>
        <p:spPr/>
        <p:txBody>
          <a:bodyPr/>
          <a:lstStyle/>
          <a:p>
            <a:r>
              <a:rPr lang="en-US" dirty="0" smtClean="0"/>
              <a:t>Click to edit Master title style</a:t>
            </a:r>
            <a:endParaRPr lang="da-DK"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775" y="1233489"/>
            <a:ext cx="3874085" cy="304681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4658331" y="1233489"/>
            <a:ext cx="3874482" cy="304681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5" name="Title 4"/>
          <p:cNvSpPr>
            <a:spLocks noGrp="1"/>
          </p:cNvSpPr>
          <p:nvPr>
            <p:ph type="title"/>
          </p:nvPr>
        </p:nvSpPr>
        <p:spPr/>
        <p:txBody>
          <a:bodyPr/>
          <a:lstStyle/>
          <a:p>
            <a:r>
              <a:rPr lang="en-US" smtClean="0"/>
              <a:t>Click to edit Master title style</a:t>
            </a:r>
            <a:endParaRPr lang="da-D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12775" y="1233489"/>
            <a:ext cx="3874085" cy="304681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quarter" idx="2"/>
          </p:nvPr>
        </p:nvSpPr>
        <p:spPr>
          <a:xfrm>
            <a:off x="4658331" y="1233490"/>
            <a:ext cx="3874481" cy="143589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Content Placeholder 4"/>
          <p:cNvSpPr>
            <a:spLocks noGrp="1"/>
          </p:cNvSpPr>
          <p:nvPr>
            <p:ph sz="quarter" idx="3"/>
          </p:nvPr>
        </p:nvSpPr>
        <p:spPr>
          <a:xfrm>
            <a:off x="4658331" y="2843212"/>
            <a:ext cx="3874482" cy="1435894"/>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6" name="Title 5"/>
          <p:cNvSpPr>
            <a:spLocks noGrp="1"/>
          </p:cNvSpPr>
          <p:nvPr>
            <p:ph type="title"/>
          </p:nvPr>
        </p:nvSpPr>
        <p:spPr/>
        <p:txBody>
          <a:bodyPr/>
          <a:lstStyle/>
          <a:p>
            <a:r>
              <a:rPr lang="en-US" smtClean="0"/>
              <a:t>Click to edit Master title style</a:t>
            </a:r>
            <a:endParaRPr lang="da-D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658331" y="1233901"/>
            <a:ext cx="3874482" cy="1435481"/>
          </a:xfrm>
          <a:noFill/>
          <a:ln>
            <a:noFill/>
          </a:ln>
        </p:spPr>
        <p:txBody>
          <a:bodyPr lIns="28800" tIns="0" anchor="t" anchorCtr="0"/>
          <a:lstStyle>
            <a:lvl1pPr marL="0" indent="0">
              <a:buNone/>
              <a:defRPr sz="1800">
                <a:solidFill>
                  <a:schemeClr val="tx1"/>
                </a:solidFill>
              </a:defRPr>
            </a:lvl1pPr>
          </a:lstStyle>
          <a:p>
            <a:r>
              <a:rPr lang="en-GB" noProof="0" dirty="0" smtClean="0"/>
              <a:t>Click icon to add picture</a:t>
            </a:r>
            <a:endParaRPr lang="en-GB" noProof="0" dirty="0"/>
          </a:p>
        </p:txBody>
      </p:sp>
      <p:sp>
        <p:nvSpPr>
          <p:cNvPr id="3" name="Content Placeholder 2"/>
          <p:cNvSpPr>
            <a:spLocks noGrp="1"/>
          </p:cNvSpPr>
          <p:nvPr>
            <p:ph sz="half" idx="1"/>
          </p:nvPr>
        </p:nvSpPr>
        <p:spPr>
          <a:xfrm>
            <a:off x="612775" y="1233489"/>
            <a:ext cx="3874085" cy="304681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4" name="Title 3"/>
          <p:cNvSpPr>
            <a:spLocks noGrp="1"/>
          </p:cNvSpPr>
          <p:nvPr>
            <p:ph type="title"/>
          </p:nvPr>
        </p:nvSpPr>
        <p:spPr/>
        <p:txBody>
          <a:bodyPr/>
          <a:lstStyle/>
          <a:p>
            <a:r>
              <a:rPr lang="en-US" smtClean="0"/>
              <a:t>Click to edit Master title style</a:t>
            </a:r>
            <a:endParaRPr lang="da-D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58331" y="2843213"/>
            <a:ext cx="1849282" cy="754652"/>
          </a:xfrm>
        </p:spPr>
        <p:txBody>
          <a:bodyPr lIns="0"/>
          <a:lstStyle>
            <a:lvl1pPr marL="0" indent="0">
              <a:lnSpc>
                <a:spcPct val="100000"/>
              </a:lnSpc>
              <a:spcAft>
                <a:spcPts val="225"/>
              </a:spcAft>
              <a:buFontTx/>
              <a:buNone/>
              <a:defRPr sz="1100" b="1" cap="all" baseline="0">
                <a:solidFill>
                  <a:schemeClr val="tx2"/>
                </a:solidFill>
              </a:defRPr>
            </a:lvl1pPr>
            <a:lvl2pPr marL="1191" indent="0">
              <a:lnSpc>
                <a:spcPct val="100000"/>
              </a:lnSpc>
              <a:spcAft>
                <a:spcPts val="0"/>
              </a:spcAft>
              <a:buNone/>
              <a:defRPr sz="1100" b="0"/>
            </a:lvl2pPr>
          </a:lstStyle>
          <a:p>
            <a:pPr lvl="0"/>
            <a:r>
              <a:rPr lang="en-GB" noProof="0" dirty="0" smtClean="0"/>
              <a:t>Click to edit Master text styles</a:t>
            </a:r>
          </a:p>
          <a:p>
            <a:pPr lvl="1"/>
            <a:r>
              <a:rPr lang="en-GB" noProof="0" dirty="0" smtClean="0"/>
              <a:t>Second level</a:t>
            </a:r>
          </a:p>
        </p:txBody>
      </p:sp>
      <p:sp>
        <p:nvSpPr>
          <p:cNvPr id="13" name="Picture Placeholder 9"/>
          <p:cNvSpPr>
            <a:spLocks noGrp="1"/>
          </p:cNvSpPr>
          <p:nvPr>
            <p:ph type="pic" sz="quarter" idx="15"/>
          </p:nvPr>
        </p:nvSpPr>
        <p:spPr>
          <a:xfrm>
            <a:off x="6680276" y="1233488"/>
            <a:ext cx="1849282" cy="1435894"/>
          </a:xfrm>
          <a:noFill/>
          <a:ln>
            <a:noFill/>
          </a:ln>
        </p:spPr>
        <p:txBody>
          <a:bodyPr tIns="0" anchor="t" anchorCtr="0"/>
          <a:lstStyle>
            <a:lvl1pPr marL="0" indent="0">
              <a:buNone/>
              <a:defRPr sz="1800">
                <a:solidFill>
                  <a:schemeClr val="tx1"/>
                </a:solidFill>
              </a:defRPr>
            </a:lvl1pPr>
          </a:lstStyle>
          <a:p>
            <a:r>
              <a:rPr lang="en-GB" noProof="0" smtClean="0"/>
              <a:t>Click icon to add picture</a:t>
            </a:r>
            <a:endParaRPr lang="en-GB" noProof="0" dirty="0"/>
          </a:p>
        </p:txBody>
      </p:sp>
      <p:sp>
        <p:nvSpPr>
          <p:cNvPr id="12" name="Picture Placeholder 9"/>
          <p:cNvSpPr>
            <a:spLocks noGrp="1"/>
          </p:cNvSpPr>
          <p:nvPr>
            <p:ph type="pic" sz="quarter" idx="14"/>
          </p:nvPr>
        </p:nvSpPr>
        <p:spPr>
          <a:xfrm>
            <a:off x="4658331" y="1233488"/>
            <a:ext cx="1849282" cy="1435894"/>
          </a:xfrm>
          <a:noFill/>
          <a:ln>
            <a:noFill/>
          </a:ln>
        </p:spPr>
        <p:txBody>
          <a:bodyPr tIns="0" anchor="t" anchorCtr="0"/>
          <a:lstStyle>
            <a:lvl1pPr marL="0" indent="0">
              <a:buNone/>
              <a:defRPr sz="1800">
                <a:solidFill>
                  <a:schemeClr val="tx1"/>
                </a:solidFill>
              </a:defRPr>
            </a:lvl1pPr>
          </a:lstStyle>
          <a:p>
            <a:r>
              <a:rPr lang="en-GB" noProof="0" dirty="0" smtClean="0"/>
              <a:t>Click icon to add picture</a:t>
            </a:r>
            <a:endParaRPr lang="en-GB" noProof="0" dirty="0"/>
          </a:p>
        </p:txBody>
      </p:sp>
      <p:sp>
        <p:nvSpPr>
          <p:cNvPr id="11" name="Picture Placeholder 9"/>
          <p:cNvSpPr>
            <a:spLocks noGrp="1"/>
          </p:cNvSpPr>
          <p:nvPr>
            <p:ph type="pic" sz="quarter" idx="13"/>
          </p:nvPr>
        </p:nvSpPr>
        <p:spPr>
          <a:xfrm>
            <a:off x="6680276" y="2843212"/>
            <a:ext cx="1849282" cy="1437085"/>
          </a:xfrm>
          <a:noFill/>
          <a:ln>
            <a:noFill/>
          </a:ln>
        </p:spPr>
        <p:txBody>
          <a:bodyPr tIns="0" anchor="t" anchorCtr="0"/>
          <a:lstStyle>
            <a:lvl1pPr marL="0" indent="0">
              <a:buNone/>
              <a:defRPr sz="1800">
                <a:solidFill>
                  <a:schemeClr val="tx1"/>
                </a:solidFill>
              </a:defRPr>
            </a:lvl1pPr>
          </a:lstStyle>
          <a:p>
            <a:r>
              <a:rPr lang="en-GB" noProof="0" smtClean="0"/>
              <a:t>Click icon to add picture</a:t>
            </a:r>
            <a:endParaRPr lang="en-GB" noProof="0" dirty="0"/>
          </a:p>
        </p:txBody>
      </p:sp>
      <p:sp>
        <p:nvSpPr>
          <p:cNvPr id="3" name="Content Placeholder 2"/>
          <p:cNvSpPr>
            <a:spLocks noGrp="1"/>
          </p:cNvSpPr>
          <p:nvPr>
            <p:ph sz="half" idx="1"/>
          </p:nvPr>
        </p:nvSpPr>
        <p:spPr>
          <a:xfrm>
            <a:off x="612775" y="1233489"/>
            <a:ext cx="3874085" cy="304681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5"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9" name="Text Placeholder 4"/>
          <p:cNvSpPr>
            <a:spLocks noGrp="1"/>
          </p:cNvSpPr>
          <p:nvPr>
            <p:ph type="body" sz="quarter" idx="17"/>
          </p:nvPr>
        </p:nvSpPr>
        <p:spPr>
          <a:xfrm>
            <a:off x="4658331" y="3597865"/>
            <a:ext cx="1849282" cy="681242"/>
          </a:xfrm>
        </p:spPr>
        <p:txBody>
          <a:bodyPr lIns="0" anchor="b" anchorCtr="0"/>
          <a:lstStyle>
            <a:lvl1pPr marL="0" indent="0" algn="r">
              <a:lnSpc>
                <a:spcPct val="100000"/>
              </a:lnSpc>
              <a:spcAft>
                <a:spcPts val="225"/>
              </a:spcAft>
              <a:buFontTx/>
              <a:buNone/>
              <a:defRPr sz="1100" b="1" cap="all" baseline="0">
                <a:solidFill>
                  <a:schemeClr val="tx2"/>
                </a:solidFill>
              </a:defRPr>
            </a:lvl1pPr>
            <a:lvl2pPr marL="1191" indent="0" algn="r">
              <a:lnSpc>
                <a:spcPct val="100000"/>
              </a:lnSpc>
              <a:spcAft>
                <a:spcPts val="0"/>
              </a:spcAft>
              <a:buNone/>
              <a:defRPr sz="1100" b="0"/>
            </a:lvl2pPr>
          </a:lstStyle>
          <a:p>
            <a:pPr lvl="0"/>
            <a:r>
              <a:rPr lang="en-GB" noProof="0" dirty="0" smtClean="0"/>
              <a:t>Click to edit Master text styles</a:t>
            </a:r>
          </a:p>
          <a:p>
            <a:pPr lvl="1"/>
            <a:r>
              <a:rPr lang="en-GB" noProof="0" dirty="0" smtClean="0"/>
              <a:t>Second level</a:t>
            </a:r>
          </a:p>
        </p:txBody>
      </p:sp>
      <p:sp>
        <p:nvSpPr>
          <p:cNvPr id="4" name="Title 3"/>
          <p:cNvSpPr>
            <a:spLocks noGrp="1"/>
          </p:cNvSpPr>
          <p:nvPr>
            <p:ph type="title"/>
          </p:nvPr>
        </p:nvSpPr>
        <p:spPr/>
        <p:txBody>
          <a:bodyPr/>
          <a:lstStyle/>
          <a:p>
            <a:r>
              <a:rPr lang="en-US" smtClean="0"/>
              <a:t>Click to edit Master title style</a:t>
            </a:r>
            <a:endParaRPr lang="da-DK"/>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12775" y="339328"/>
            <a:ext cx="7920038" cy="792261"/>
          </a:xfrm>
          <a:prstGeom prst="rect">
            <a:avLst/>
          </a:prstGeom>
          <a:noFill/>
          <a:ln w="9525">
            <a:noFill/>
            <a:miter lim="800000"/>
            <a:headEnd/>
            <a:tailEnd/>
          </a:ln>
        </p:spPr>
        <p:txBody>
          <a:bodyPr vert="horz" wrap="square" lIns="0" tIns="13500" rIns="0" bIns="0" numCol="1" anchor="t" anchorCtr="0" compatLnSpc="1">
            <a:prstTxWarp prst="textNoShape">
              <a:avLst/>
            </a:prstTxWarp>
            <a:noAutofit/>
          </a:bodyPr>
          <a:lstStyle/>
          <a:p>
            <a:pPr lvl="0"/>
            <a:r>
              <a:rPr lang="en-GB" noProof="0" dirty="0" smtClean="0"/>
              <a:t>Presentation title</a:t>
            </a:r>
            <a:br>
              <a:rPr lang="en-GB" noProof="0" dirty="0" smtClean="0"/>
            </a:br>
            <a:r>
              <a:rPr lang="en-GB" noProof="0" dirty="0" smtClean="0"/>
              <a:t>(in cyan)</a:t>
            </a:r>
          </a:p>
        </p:txBody>
      </p:sp>
      <p:sp>
        <p:nvSpPr>
          <p:cNvPr id="6" name="Slide Number Placeholder 5"/>
          <p:cNvSpPr>
            <a:spLocks noGrp="1"/>
          </p:cNvSpPr>
          <p:nvPr>
            <p:ph type="sldNum" sz="quarter" idx="4"/>
          </p:nvPr>
        </p:nvSpPr>
        <p:spPr>
          <a:xfrm>
            <a:off x="8524406" y="4712495"/>
            <a:ext cx="360000" cy="11668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dirty="0"/>
          </a:p>
        </p:txBody>
      </p:sp>
      <p:sp>
        <p:nvSpPr>
          <p:cNvPr id="1031" name="Rectangle 7"/>
          <p:cNvSpPr>
            <a:spLocks noGrp="1" noChangeArrowheads="1"/>
          </p:cNvSpPr>
          <p:nvPr>
            <p:ph type="body" idx="1"/>
          </p:nvPr>
        </p:nvSpPr>
        <p:spPr bwMode="auto">
          <a:xfrm>
            <a:off x="612775" y="1235869"/>
            <a:ext cx="7920038" cy="3044429"/>
          </a:xfrm>
          <a:prstGeom prst="rect">
            <a:avLst/>
          </a:prstGeom>
          <a:noFill/>
          <a:ln w="9525">
            <a:noFill/>
            <a:miter lim="800000"/>
            <a:headEnd/>
            <a:tailEnd/>
          </a:ln>
          <a:effectLst/>
        </p:spPr>
        <p:txBody>
          <a:bodyPr vert="horz" wrap="square" lIns="27000" tIns="0" rIns="0" bIns="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pic>
        <p:nvPicPr>
          <p:cNvPr id="16" name="Picture 15" descr="Logo.wmf"/>
          <p:cNvPicPr>
            <a:picLocks noChangeAspect="1"/>
          </p:cNvPicPr>
          <p:nvPr/>
        </p:nvPicPr>
        <p:blipFill>
          <a:blip r:embed="rId18"/>
          <a:stretch>
            <a:fillRect/>
          </a:stretch>
        </p:blipFill>
        <p:spPr>
          <a:xfrm>
            <a:off x="637200" y="4618800"/>
            <a:ext cx="933438" cy="211442"/>
          </a:xfrm>
          <a:prstGeom prst="rect">
            <a:avLst/>
          </a:prstGeom>
        </p:spPr>
      </p:pic>
    </p:spTree>
  </p:cSld>
  <p:clrMap bg1="lt1" tx1="dk1" bg2="lt2" tx2="dk2" accent1="accent1" accent2="accent2" accent3="accent3" accent4="accent4" accent5="accent5" accent6="accent6" hlink="hlink" folHlink="folHlink"/>
  <p:sldLayoutIdLst>
    <p:sldLayoutId id="2147483734" r:id="rId1"/>
    <p:sldLayoutId id="2147483761" r:id="rId2"/>
    <p:sldLayoutId id="2147483735" r:id="rId3"/>
    <p:sldLayoutId id="2147483737" r:id="rId4"/>
    <p:sldLayoutId id="2147483738" r:id="rId5"/>
    <p:sldLayoutId id="2147483739" r:id="rId6"/>
    <p:sldLayoutId id="2147483741" r:id="rId7"/>
    <p:sldLayoutId id="2147483742" r:id="rId8"/>
    <p:sldLayoutId id="2147483757" r:id="rId9"/>
    <p:sldLayoutId id="2147483758" r:id="rId10"/>
    <p:sldLayoutId id="2147483759" r:id="rId11"/>
    <p:sldLayoutId id="2147483749" r:id="rId12"/>
    <p:sldLayoutId id="2147483746" r:id="rId13"/>
    <p:sldLayoutId id="2147483747" r:id="rId14"/>
    <p:sldLayoutId id="2147483748" r:id="rId15"/>
    <p:sldLayoutId id="2147483760" r:id="rId16"/>
  </p:sldLayoutIdLst>
  <p:timing>
    <p:tnLst>
      <p:par>
        <p:cTn id="1" dur="indefinite" restart="never" nodeType="tmRoot"/>
      </p:par>
    </p:tnLst>
  </p:timing>
  <p:hf sldNum="0" hdr="0" ftr="0" dt="0"/>
  <p:txStyles>
    <p:titleStyle>
      <a:lvl1pPr algn="l" defTabSz="342900"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2pPr>
      <a:lvl3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3pPr>
      <a:lvl4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4pPr>
      <a:lvl5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5pPr>
      <a:lvl6pPr marL="3429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6pPr>
      <a:lvl7pPr marL="6858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7pPr>
      <a:lvl8pPr marL="10287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8pPr>
      <a:lvl9pPr marL="13716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9pPr>
    </p:titleStyle>
    <p:bodyStyle>
      <a:lvl1pPr marL="201600" indent="-201600" algn="l" defTabSz="342900" rtl="0" eaLnBrk="1" fontAlgn="base" hangingPunct="1">
        <a:lnSpc>
          <a:spcPts val="2163"/>
        </a:lnSpc>
        <a:spcBef>
          <a:spcPct val="0"/>
        </a:spcBef>
        <a:spcAft>
          <a:spcPts val="15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572400" indent="-176400" algn="l" defTabSz="342900" rtl="0" eaLnBrk="1" fontAlgn="base" hangingPunct="1">
        <a:lnSpc>
          <a:spcPts val="1925"/>
        </a:lnSpc>
        <a:spcBef>
          <a:spcPct val="0"/>
        </a:spcBef>
        <a:spcAft>
          <a:spcPts val="1500"/>
        </a:spcAft>
        <a:buFont typeface="Verdana" pitchFamily="34" charset="0"/>
        <a:buChar char="•"/>
        <a:defRPr sz="1600" kern="1200">
          <a:solidFill>
            <a:schemeClr val="tx1"/>
          </a:solidFill>
          <a:latin typeface="Verdana"/>
          <a:ea typeface="ＭＳ Ｐゴシック" pitchFamily="-111" charset="-128"/>
          <a:cs typeface="+mn-cs"/>
        </a:defRPr>
      </a:lvl2pPr>
      <a:lvl3pPr marL="914400" indent="-151200" algn="l" defTabSz="342900" rtl="0" eaLnBrk="1" fontAlgn="base" hangingPunct="1">
        <a:lnSpc>
          <a:spcPts val="1675"/>
        </a:lnSpc>
        <a:spcBef>
          <a:spcPct val="0"/>
        </a:spcBef>
        <a:spcAft>
          <a:spcPts val="1500"/>
        </a:spcAft>
        <a:buFont typeface="Verdana" pitchFamily="34" charset="0"/>
        <a:buChar char="•"/>
        <a:defRPr sz="1400" kern="1200">
          <a:solidFill>
            <a:schemeClr val="tx1"/>
          </a:solidFill>
          <a:latin typeface="Verdana"/>
          <a:ea typeface="ＭＳ Ｐゴシック" pitchFamily="-111" charset="-128"/>
          <a:cs typeface="+mn-cs"/>
        </a:defRPr>
      </a:lvl3pPr>
      <a:lvl4pPr marL="1252800" indent="-151200" algn="l" defTabSz="342900" rtl="0" eaLnBrk="1" fontAlgn="base" hangingPunct="1">
        <a:lnSpc>
          <a:spcPts val="1675"/>
        </a:lnSpc>
        <a:spcBef>
          <a:spcPct val="0"/>
        </a:spcBef>
        <a:spcAft>
          <a:spcPts val="1500"/>
        </a:spcAft>
        <a:buFont typeface="Verdana" pitchFamily="34" charset="0"/>
        <a:buChar char="•"/>
        <a:defRPr sz="1400" kern="1200">
          <a:solidFill>
            <a:schemeClr val="tx1"/>
          </a:solidFill>
          <a:latin typeface="Verdana"/>
          <a:ea typeface="ＭＳ Ｐゴシック" pitchFamily="-111" charset="-128"/>
          <a:cs typeface="+mn-cs"/>
        </a:defRPr>
      </a:lvl4pPr>
      <a:lvl5pPr marL="1566000" indent="-151200" algn="l" defTabSz="342900" rtl="0" eaLnBrk="1" fontAlgn="base" hangingPunct="1">
        <a:lnSpc>
          <a:spcPts val="1675"/>
        </a:lnSpc>
        <a:spcBef>
          <a:spcPct val="0"/>
        </a:spcBef>
        <a:spcAft>
          <a:spcPts val="1500"/>
        </a:spcAft>
        <a:buFont typeface="Verdana" pitchFamily="34" charset="0"/>
        <a:buChar char="•"/>
        <a:defRPr sz="1400" kern="1200">
          <a:solidFill>
            <a:schemeClr val="tx1"/>
          </a:solidFill>
          <a:latin typeface="Verdana"/>
          <a:ea typeface="ＭＳ Ｐゴシック" pitchFamily="-111"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F7A64AD-9173-4836-8024-2834E3269199}" type="datetimeFigureOut">
              <a:rPr lang="da-DK" smtClean="0"/>
              <a:t>29-09-2016</a:t>
            </a:fld>
            <a:endParaRPr lang="da-DK"/>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20886B5-BB8B-4C91-B842-5449CD95C808}" type="slidenum">
              <a:rPr lang="da-DK" smtClean="0"/>
              <a:t>‹nr.›</a:t>
            </a:fld>
            <a:endParaRPr lang="da-DK"/>
          </a:p>
        </p:txBody>
      </p:sp>
    </p:spTree>
    <p:extLst>
      <p:ext uri="{BB962C8B-B14F-4D97-AF65-F5344CB8AC3E}">
        <p14:creationId xmlns:p14="http://schemas.microsoft.com/office/powerpoint/2010/main" val="63939503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cid:image003.png@01CE5D3D.3472576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comments" Target="../comments/commen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aerodyne.com/sites/default/files/images/1/LW_AMAC.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9525001" y="2707482"/>
            <a:ext cx="2438400" cy="276999"/>
          </a:xfrm>
          <a:prstGeom prst="rect">
            <a:avLst/>
          </a:prstGeom>
          <a:noFill/>
          <a:ln w="9525">
            <a:noFill/>
            <a:miter lim="800000"/>
            <a:headEnd/>
            <a:tailEnd/>
          </a:ln>
        </p:spPr>
        <p:txBody>
          <a:bodyPr lIns="0" tIns="0" rIns="0" bIns="0">
            <a:spAutoFit/>
          </a:bodyPr>
          <a:lstStyle/>
          <a:p>
            <a:r>
              <a:rPr lang="en-GB" smtClean="0"/>
              <a:t>Title slide</a:t>
            </a:r>
            <a:endParaRPr lang="en-GB"/>
          </a:p>
        </p:txBody>
      </p:sp>
      <p:sp>
        <p:nvSpPr>
          <p:cNvPr id="2" name="Title 1"/>
          <p:cNvSpPr>
            <a:spLocks noGrp="1"/>
          </p:cNvSpPr>
          <p:nvPr>
            <p:ph type="ctrTitle"/>
          </p:nvPr>
        </p:nvSpPr>
        <p:spPr>
          <a:xfrm>
            <a:off x="755576" y="1707654"/>
            <a:ext cx="7921253" cy="1656184"/>
          </a:xfrm>
        </p:spPr>
        <p:txBody>
          <a:bodyPr/>
          <a:lstStyle/>
          <a:p>
            <a:r>
              <a:rPr lang="da-DK" b="0" dirty="0"/>
              <a:t/>
            </a:r>
            <a:br>
              <a:rPr lang="da-DK" b="0" dirty="0"/>
            </a:br>
            <a:r>
              <a:rPr lang="en-US" sz="2400" dirty="0"/>
              <a:t>Development and test of optical sensor for real time measurement of volatile organic contaminants in air </a:t>
            </a:r>
            <a:r>
              <a:rPr lang="en-US" dirty="0"/>
              <a:t/>
            </a:r>
            <a:br>
              <a:rPr lang="en-US" dirty="0"/>
            </a:b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1" y="0"/>
            <a:ext cx="4555165" cy="25731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id:image003.png@01CE5D3D.3472576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53320" y="29878"/>
            <a:ext cx="4176464" cy="1296144"/>
          </a:xfrm>
          <a:prstGeom prst="rect">
            <a:avLst/>
          </a:prstGeom>
          <a:noFill/>
          <a:ln>
            <a:noFill/>
          </a:ln>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443958"/>
            <a:ext cx="2520280" cy="49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683568" y="2931790"/>
            <a:ext cx="7776864" cy="1538883"/>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indent="-25400" defTabSz="457200" eaLnBrk="0" hangingPunct="0">
              <a:spcAft>
                <a:spcPts val="600"/>
              </a:spcAft>
            </a:pPr>
            <a:r>
              <a:rPr lang="da-DK" b="1" dirty="0">
                <a:solidFill>
                  <a:srgbClr val="0099FF"/>
                </a:solidFill>
              </a:rPr>
              <a:t>Mette </a:t>
            </a:r>
            <a:r>
              <a:rPr lang="da-DK" b="1" dirty="0" smtClean="0">
                <a:solidFill>
                  <a:srgbClr val="0099FF"/>
                </a:solidFill>
              </a:rPr>
              <a:t>Christophersen</a:t>
            </a:r>
            <a:r>
              <a:rPr lang="da-DK" dirty="0">
                <a:solidFill>
                  <a:srgbClr val="0099FF"/>
                </a:solidFill>
              </a:rPr>
              <a:t> </a:t>
            </a:r>
            <a:r>
              <a:rPr lang="da-DK" dirty="0" smtClean="0">
                <a:solidFill>
                  <a:srgbClr val="0099FF"/>
                </a:solidFill>
              </a:rPr>
              <a:t>&amp; </a:t>
            </a:r>
            <a:r>
              <a:rPr lang="da-DK" dirty="0">
                <a:solidFill>
                  <a:srgbClr val="0099FF"/>
                </a:solidFill>
              </a:rPr>
              <a:t>Lars Bennedsen, </a:t>
            </a:r>
            <a:r>
              <a:rPr lang="da-DK" dirty="0" smtClean="0">
                <a:solidFill>
                  <a:srgbClr val="0099FF"/>
                </a:solidFill>
              </a:rPr>
              <a:t>Rambøll</a:t>
            </a:r>
          </a:p>
          <a:p>
            <a:pPr marL="12700" indent="-25400" defTabSz="457200" eaLnBrk="0" hangingPunct="0">
              <a:spcAft>
                <a:spcPts val="600"/>
              </a:spcAft>
            </a:pPr>
            <a:r>
              <a:rPr lang="da-DK" dirty="0" smtClean="0">
                <a:solidFill>
                  <a:srgbClr val="0099FF"/>
                </a:solidFill>
              </a:rPr>
              <a:t>Jeppe </a:t>
            </a:r>
            <a:r>
              <a:rPr lang="da-DK" dirty="0">
                <a:solidFill>
                  <a:srgbClr val="0099FF"/>
                </a:solidFill>
              </a:rPr>
              <a:t>Seidelin Dam, Peter Tidemand Lichtenberg, Christian Pedersen, </a:t>
            </a:r>
            <a:r>
              <a:rPr lang="da-DK" dirty="0" smtClean="0">
                <a:solidFill>
                  <a:srgbClr val="0099FF"/>
                </a:solidFill>
              </a:rPr>
              <a:t>DTU Fotonik</a:t>
            </a:r>
          </a:p>
          <a:p>
            <a:pPr marL="12700" indent="-25400" defTabSz="457200" eaLnBrk="0" hangingPunct="0">
              <a:spcAft>
                <a:spcPts val="600"/>
              </a:spcAft>
            </a:pPr>
            <a:r>
              <a:rPr lang="da-DK" dirty="0" smtClean="0">
                <a:solidFill>
                  <a:srgbClr val="0099FF"/>
                </a:solidFill>
              </a:rPr>
              <a:t>Nancy </a:t>
            </a:r>
            <a:r>
              <a:rPr lang="da-DK" dirty="0">
                <a:solidFill>
                  <a:srgbClr val="0099FF"/>
                </a:solidFill>
              </a:rPr>
              <a:t>Hamburger, Helena Hansen, Mads </a:t>
            </a:r>
            <a:r>
              <a:rPr lang="da-DK" dirty="0" smtClean="0">
                <a:solidFill>
                  <a:srgbClr val="0099FF"/>
                </a:solidFill>
              </a:rPr>
              <a:t>Terkelsen, Capital Region of Denmark</a:t>
            </a:r>
            <a:endParaRPr kumimoji="0" lang="da-DK" sz="1800" b="0" i="0" u="none" strike="noStrike" kern="1200" cap="none" spc="0" normalizeH="0" baseline="0" noProof="0" dirty="0" smtClean="0">
              <a:ln>
                <a:noFill/>
              </a:ln>
              <a:solidFill>
                <a:srgbClr val="0099FF"/>
              </a:solidFill>
              <a:effectLst/>
              <a:uLnTx/>
              <a:uFillTx/>
              <a:latin typeface="Verdana"/>
              <a:cs typeface="ＭＳ Ｐゴシック" pitchFamily="-111" charset="-128"/>
            </a:endParaRPr>
          </a:p>
        </p:txBody>
      </p:sp>
      <p:pic>
        <p:nvPicPr>
          <p:cNvPr id="8" name="Picture 2" descr="R:\2014\1100012046\Fotos\Opstartsmøde\2014-05-05 14.50.25.jpg"/>
          <p:cNvPicPr>
            <a:picLocks noChangeAspect="1" noChangeArrowheads="1"/>
          </p:cNvPicPr>
          <p:nvPr/>
        </p:nvPicPr>
        <p:blipFill rotWithShape="1">
          <a:blip r:embed="rId7">
            <a:extLst>
              <a:ext uri="{28A0092B-C50C-407E-A947-70E740481C1C}">
                <a14:useLocalDpi xmlns:a14="http://schemas.microsoft.com/office/drawing/2010/main" val="0"/>
              </a:ext>
            </a:extLst>
          </a:blip>
          <a:srcRect l="-3776" t="55048" r="1881" b="16390"/>
          <a:stretch/>
        </p:blipFill>
        <p:spPr bwMode="auto">
          <a:xfrm>
            <a:off x="-180528" y="-178745"/>
            <a:ext cx="5047200" cy="1886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gionHD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476" y="4477097"/>
            <a:ext cx="1790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TCE - high concentration</a:t>
            </a:r>
            <a:br>
              <a:rPr lang="en-US" dirty="0" smtClean="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98475"/>
            <a:ext cx="5173296" cy="310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56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br>
              <a:rPr lang="en-US" dirty="0" smtClean="0"/>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08339"/>
            <a:ext cx="3600000" cy="151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60" y="1112229"/>
            <a:ext cx="3600000" cy="15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60" y="2892975"/>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892975"/>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94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9875" y="1963409"/>
            <a:ext cx="4318496" cy="24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Lige forbindelse 10"/>
          <p:cNvCxnSpPr/>
          <p:nvPr/>
        </p:nvCxnSpPr>
        <p:spPr>
          <a:xfrm flipV="1">
            <a:off x="3988107" y="2222653"/>
            <a:ext cx="11017" cy="7209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1550193"/>
            <a:ext cx="1454468" cy="82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4089219" y="2085117"/>
            <a:ext cx="793215" cy="523220"/>
          </a:xfrm>
          <a:prstGeom prst="rect">
            <a:avLst/>
          </a:prstGeom>
          <a:noFill/>
        </p:spPr>
        <p:txBody>
          <a:bodyPr wrap="square" rtlCol="0">
            <a:spAutoFit/>
          </a:bodyPr>
          <a:lstStyle/>
          <a:p>
            <a:r>
              <a:rPr lang="da-DK" sz="1400" dirty="0" smtClean="0"/>
              <a:t>”Nord”</a:t>
            </a:r>
          </a:p>
          <a:p>
            <a:r>
              <a:rPr lang="da-DK" sz="1400" b="1" dirty="0"/>
              <a:t>X</a:t>
            </a:r>
          </a:p>
        </p:txBody>
      </p:sp>
      <p:sp>
        <p:nvSpPr>
          <p:cNvPr id="9" name="Tekstboks 8"/>
          <p:cNvSpPr txBox="1"/>
          <p:nvPr/>
        </p:nvSpPr>
        <p:spPr>
          <a:xfrm>
            <a:off x="3033940" y="3320208"/>
            <a:ext cx="1284673" cy="523220"/>
          </a:xfrm>
          <a:prstGeom prst="rect">
            <a:avLst/>
          </a:prstGeom>
          <a:noFill/>
        </p:spPr>
        <p:txBody>
          <a:bodyPr wrap="square" rtlCol="0">
            <a:spAutoFit/>
          </a:bodyPr>
          <a:lstStyle/>
          <a:p>
            <a:r>
              <a:rPr lang="da-DK" sz="1400" dirty="0" smtClean="0"/>
              <a:t>”Syd Vest”</a:t>
            </a:r>
          </a:p>
          <a:p>
            <a:r>
              <a:rPr lang="da-DK" sz="1400" b="1" dirty="0"/>
              <a:t>X</a:t>
            </a:r>
          </a:p>
        </p:txBody>
      </p:sp>
      <p:sp>
        <p:nvSpPr>
          <p:cNvPr id="5" name="Title 4"/>
          <p:cNvSpPr>
            <a:spLocks noGrp="1"/>
          </p:cNvSpPr>
          <p:nvPr>
            <p:ph type="title"/>
          </p:nvPr>
        </p:nvSpPr>
        <p:spPr/>
        <p:txBody>
          <a:bodyPr/>
          <a:lstStyle/>
          <a:p>
            <a:r>
              <a:rPr lang="da-DK" dirty="0" err="1" smtClean="0"/>
              <a:t>Concentrations</a:t>
            </a:r>
            <a:r>
              <a:rPr lang="da-DK" dirty="0" smtClean="0"/>
              <a:t> in pore air and </a:t>
            </a:r>
            <a:r>
              <a:rPr lang="da-DK" dirty="0" err="1" smtClean="0"/>
              <a:t>indoor</a:t>
            </a:r>
            <a:r>
              <a:rPr lang="da-DK"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21843834"/>
              </p:ext>
            </p:extLst>
          </p:nvPr>
        </p:nvGraphicFramePr>
        <p:xfrm>
          <a:off x="1835696" y="987574"/>
          <a:ext cx="4685661" cy="662940"/>
        </p:xfrm>
        <a:graphic>
          <a:graphicData uri="http://schemas.openxmlformats.org/drawingml/2006/table">
            <a:tbl>
              <a:tblPr firstRow="1">
                <a:tableStyleId>{5C22544A-7EE6-4342-B048-85BDC9FD1C3A}</a:tableStyleId>
              </a:tblPr>
              <a:tblGrid>
                <a:gridCol w="761791"/>
                <a:gridCol w="761791"/>
                <a:gridCol w="761791"/>
                <a:gridCol w="761791"/>
                <a:gridCol w="761791"/>
                <a:gridCol w="876706"/>
              </a:tblGrid>
              <a:tr h="182880">
                <a:tc>
                  <a:txBody>
                    <a:bodyPr/>
                    <a:lstStyle/>
                    <a:p>
                      <a:pPr algn="ctr" fontAlgn="ct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400" u="none" strike="noStrike">
                          <a:effectLst/>
                        </a:rPr>
                        <a:t>OR1</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dirty="0">
                          <a:effectLst/>
                        </a:rPr>
                        <a:t>OR3</a:t>
                      </a: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400" u="none" strike="noStrike">
                          <a:effectLst/>
                        </a:rPr>
                        <a:t>OR13</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Nord</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Sydvest</a:t>
                      </a:r>
                      <a:endParaRPr lang="en-US" sz="1400" b="0" i="0" u="none" strike="noStrike">
                        <a:solidFill>
                          <a:srgbClr val="000000"/>
                        </a:solidFill>
                        <a:effectLst/>
                        <a:latin typeface="Calibri"/>
                      </a:endParaRPr>
                    </a:p>
                  </a:txBody>
                  <a:tcPr marL="7620" marR="7620" marT="7620" marB="0" anchor="ctr"/>
                </a:tc>
              </a:tr>
              <a:tr h="220980">
                <a:tc>
                  <a:txBody>
                    <a:bodyPr/>
                    <a:lstStyle/>
                    <a:p>
                      <a:pPr algn="ctr" fontAlgn="ctr"/>
                      <a:r>
                        <a:rPr lang="en-US" sz="1400" u="none" strike="noStrike">
                          <a:effectLst/>
                        </a:rPr>
                        <a:t>TCE</a:t>
                      </a:r>
                      <a:endParaRPr lang="en-US" sz="1400" b="0" i="0" u="none" strike="noStrike">
                        <a:solidFill>
                          <a:srgbClr val="000000"/>
                        </a:solidFill>
                        <a:effectLst/>
                        <a:latin typeface="Verdana"/>
                      </a:endParaRPr>
                    </a:p>
                  </a:txBody>
                  <a:tcPr marL="7620" marR="7620" marT="7620" marB="0" anchor="ctr"/>
                </a:tc>
                <a:tc>
                  <a:txBody>
                    <a:bodyPr/>
                    <a:lstStyle/>
                    <a:p>
                      <a:pPr algn="ctr" fontAlgn="ctr"/>
                      <a:r>
                        <a:rPr lang="en-US" sz="1400" u="none" strike="noStrike">
                          <a:effectLst/>
                        </a:rPr>
                        <a:t>31</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48</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0.24</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990</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73</a:t>
                      </a:r>
                      <a:endParaRPr lang="en-US" sz="1400" b="0" i="0" u="none" strike="noStrike">
                        <a:solidFill>
                          <a:srgbClr val="000000"/>
                        </a:solidFill>
                        <a:effectLst/>
                        <a:latin typeface="Calibri"/>
                      </a:endParaRPr>
                    </a:p>
                  </a:txBody>
                  <a:tcPr marL="7620" marR="7620" marT="7620" marB="0" anchor="ctr"/>
                </a:tc>
              </a:tr>
              <a:tr h="220980">
                <a:tc>
                  <a:txBody>
                    <a:bodyPr/>
                    <a:lstStyle/>
                    <a:p>
                      <a:pPr algn="ctr" fontAlgn="ctr"/>
                      <a:r>
                        <a:rPr lang="en-US" sz="1400" u="none" strike="noStrike">
                          <a:effectLst/>
                        </a:rPr>
                        <a:t>PCE</a:t>
                      </a:r>
                      <a:endParaRPr lang="en-US" sz="1400" b="0" i="0" u="none" strike="noStrike">
                        <a:solidFill>
                          <a:srgbClr val="000000"/>
                        </a:solidFill>
                        <a:effectLst/>
                        <a:latin typeface="Verdana"/>
                      </a:endParaRPr>
                    </a:p>
                  </a:txBody>
                  <a:tcPr marL="7620" marR="7620" marT="7620" marB="0" anchor="ctr"/>
                </a:tc>
                <a:tc>
                  <a:txBody>
                    <a:bodyPr/>
                    <a:lstStyle/>
                    <a:p>
                      <a:pPr algn="ctr" fontAlgn="ctr"/>
                      <a:r>
                        <a:rPr lang="en-US" sz="1400" u="none" strike="noStrike">
                          <a:effectLst/>
                        </a:rPr>
                        <a:t>690</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1100</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a:effectLst/>
                        </a:rPr>
                        <a:t>52000</a:t>
                      </a:r>
                      <a:endParaRPr lang="en-US" sz="1400" b="0" i="0" u="none" strike="noStrike">
                        <a:solidFill>
                          <a:srgbClr val="000000"/>
                        </a:solidFill>
                        <a:effectLst/>
                        <a:latin typeface="Calibri"/>
                      </a:endParaRPr>
                    </a:p>
                  </a:txBody>
                  <a:tcPr marL="7620" marR="7620" marT="7620" marB="0" anchor="ctr"/>
                </a:tc>
                <a:tc>
                  <a:txBody>
                    <a:bodyPr/>
                    <a:lstStyle/>
                    <a:p>
                      <a:pPr algn="ctr" fontAlgn="ctr"/>
                      <a:r>
                        <a:rPr lang="en-US" sz="1400" u="none" strike="noStrike" dirty="0">
                          <a:effectLst/>
                        </a:rPr>
                        <a:t>14000</a:t>
                      </a:r>
                      <a:endParaRPr lang="en-US" sz="1400" b="0" i="0" u="none" strike="noStrike" dirty="0">
                        <a:solidFill>
                          <a:srgbClr val="000000"/>
                        </a:solidFill>
                        <a:effectLst/>
                        <a:latin typeface="Calibri"/>
                      </a:endParaRPr>
                    </a:p>
                  </a:txBody>
                  <a:tcPr marL="7620" marR="7620" marT="7620" marB="0" anchor="ctr"/>
                </a:tc>
              </a:tr>
            </a:tbl>
          </a:graphicData>
        </a:graphic>
      </p:graphicFrame>
      <p:sp>
        <p:nvSpPr>
          <p:cNvPr id="2" name="TextBox 1"/>
          <p:cNvSpPr txBox="1"/>
          <p:nvPr/>
        </p:nvSpPr>
        <p:spPr bwMode="auto">
          <a:xfrm>
            <a:off x="7020272" y="1131590"/>
            <a:ext cx="1440160" cy="564257"/>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da-DK" sz="1800" b="0" i="0"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rPr>
              <a:t>Conc</a:t>
            </a:r>
            <a:r>
              <a:rPr lang="da-DK" dirty="0" smtClean="0">
                <a:latin typeface="Verdana"/>
                <a:cs typeface="ＭＳ Ｐゴシック" pitchFamily="-111" charset="-128"/>
              </a:rPr>
              <a:t>. </a:t>
            </a:r>
            <a:r>
              <a:rPr lang="da-DK" dirty="0">
                <a:latin typeface="Symbol" panose="05050102010706020507" pitchFamily="18" charset="2"/>
                <a:cs typeface="ＭＳ Ｐゴシック" pitchFamily="-111" charset="-128"/>
              </a:rPr>
              <a:t>m</a:t>
            </a:r>
            <a:r>
              <a:rPr lang="da-DK" dirty="0" smtClean="0">
                <a:latin typeface="Verdana"/>
                <a:cs typeface="ＭＳ Ｐゴシック" pitchFamily="-111" charset="-128"/>
              </a:rPr>
              <a:t>g/m</a:t>
            </a:r>
            <a:r>
              <a:rPr lang="da-DK" baseline="30000" dirty="0" smtClean="0">
                <a:latin typeface="Verdana"/>
                <a:cs typeface="ＭＳ Ｐゴシック" pitchFamily="-111" charset="-128"/>
              </a:rPr>
              <a:t>3</a:t>
            </a:r>
            <a:endParaRPr kumimoji="0" lang="da-DK" sz="1800" b="0" i="0" u="none" strike="noStrike" kern="1200" cap="none" spc="0" normalizeH="0" baseline="30000" noProof="0" dirty="0" smtClean="0">
              <a:ln>
                <a:noFill/>
              </a:ln>
              <a:solidFill>
                <a:schemeClr val="tx1"/>
              </a:solidFill>
              <a:effectLst/>
              <a:uLnTx/>
              <a:uFillTx/>
              <a:latin typeface="Verdana"/>
              <a:cs typeface="ＭＳ Ｐゴシック" pitchFamily="-111" charset="-128"/>
            </a:endParaRPr>
          </a:p>
        </p:txBody>
      </p:sp>
    </p:spTree>
    <p:extLst>
      <p:ext uri="{BB962C8B-B14F-4D97-AF65-F5344CB8AC3E}">
        <p14:creationId xmlns:p14="http://schemas.microsoft.com/office/powerpoint/2010/main" val="53406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on samples from the test site</a:t>
            </a:r>
            <a:br>
              <a:rPr lang="en-US" dirty="0" smtClean="0"/>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08339"/>
            <a:ext cx="3600000" cy="151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60" y="1112229"/>
            <a:ext cx="3600000" cy="15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60" y="2892975"/>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892975"/>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2784864"/>
            <a:ext cx="3600000" cy="183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760" y="2784864"/>
            <a:ext cx="3600000" cy="18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6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8.60514E-7 L 3.88889E-6 -0.36688 " pathEditMode="relative" rAng="0" ptsTypes="AA">
                                      <p:cBhvr>
                                        <p:cTn id="6" dur="1000" fill="hold"/>
                                        <p:tgtEl>
                                          <p:spTgt spid="5128"/>
                                        </p:tgtEl>
                                        <p:attrNameLst>
                                          <p:attrName>ppt_x</p:attrName>
                                          <p:attrName>ppt_y</p:attrName>
                                        </p:attrNameLst>
                                      </p:cBhvr>
                                      <p:rCtr x="0" y="-18344"/>
                                    </p:animMotion>
                                  </p:childTnLst>
                                </p:cTn>
                              </p:par>
                              <p:par>
                                <p:cTn id="7" presetID="42" presetClass="path" presetSubtype="0" accel="50000" decel="50000" fill="hold" nodeType="withEffect">
                                  <p:stCondLst>
                                    <p:cond delay="0"/>
                                  </p:stCondLst>
                                  <p:childTnLst>
                                    <p:animMotion origin="layout" path="M 4.72222E-6 8.60514E-7 L 4.72222E-6 -0.36688 " pathEditMode="relative" rAng="0" ptsTypes="AA">
                                      <p:cBhvr>
                                        <p:cTn id="8" dur="1000" fill="hold"/>
                                        <p:tgtEl>
                                          <p:spTgt spid="5127"/>
                                        </p:tgtEl>
                                        <p:attrNameLst>
                                          <p:attrName>ppt_x</p:attrName>
                                          <p:attrName>ppt_y</p:attrName>
                                        </p:attrNameLst>
                                      </p:cBhvr>
                                      <p:rCtr x="0" y="-18344"/>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fade">
                                      <p:cBhvr>
                                        <p:cTn id="1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TCE Measurements </a:t>
            </a:r>
            <a:r>
              <a:rPr lang="en-US" sz="1800" dirty="0" smtClean="0"/>
              <a:t>– 944.3 cm</a:t>
            </a:r>
            <a:r>
              <a:rPr lang="en-US" sz="1800" baseline="30000" dirty="0" smtClean="0"/>
              <a:t>-1</a:t>
            </a:r>
            <a:r>
              <a:rPr lang="en-US" sz="1800" dirty="0" smtClean="0"/>
              <a:t/>
            </a:r>
            <a:br>
              <a:rPr lang="en-US" sz="1800" dirty="0" smtClean="0"/>
            </a:br>
            <a:endParaRPr lang="en-US" dirty="0"/>
          </a:p>
        </p:txBody>
      </p:sp>
      <p:pic>
        <p:nvPicPr>
          <p:cNvPr id="1026" name="Picture 2" descr="http://www.ramboll.dk/%7E/media/Images/RambollLogos/Ramboll_Logo_Websites.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303" y="195486"/>
            <a:ext cx="1143000" cy="17859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80" y="949950"/>
            <a:ext cx="2695025"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83" y="2189754"/>
            <a:ext cx="2695028"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3429557"/>
            <a:ext cx="2695028"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949950"/>
            <a:ext cx="4248000" cy="191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5" y="3180405"/>
            <a:ext cx="3655255" cy="1119537"/>
          </a:xfrm>
          <a:prstGeom prst="rect">
            <a:avLst/>
          </a:prstGeom>
          <a:noFill/>
        </p:spPr>
        <p:txBody>
          <a:bodyPr wrap="square" rtlCol="0">
            <a:spAutoFit/>
          </a:bodyPr>
          <a:lstStyle/>
          <a:p>
            <a:r>
              <a:rPr lang="en-US" sz="1400" dirty="0" smtClean="0"/>
              <a:t>Measured absorbance in 36 m cell:</a:t>
            </a:r>
          </a:p>
          <a:p>
            <a:r>
              <a:rPr lang="en-US" sz="1400" dirty="0" smtClean="0"/>
              <a:t>	</a:t>
            </a:r>
            <a:r>
              <a:rPr lang="en-US" sz="1400" b="1" dirty="0" smtClean="0"/>
              <a:t>0.008 at 944.3 cm</a:t>
            </a:r>
            <a:r>
              <a:rPr lang="en-US" sz="1400" b="1" baseline="30000" dirty="0" smtClean="0"/>
              <a:t>-1</a:t>
            </a:r>
          </a:p>
          <a:p>
            <a:endParaRPr lang="en-US" sz="1400" baseline="30000" dirty="0" smtClean="0"/>
          </a:p>
          <a:p>
            <a:r>
              <a:rPr lang="en-US" sz="1400" dirty="0" smtClean="0"/>
              <a:t>Equivalent to a TCE concentration of:</a:t>
            </a:r>
          </a:p>
          <a:p>
            <a:r>
              <a:rPr lang="en-US" sz="1400" dirty="0" smtClean="0"/>
              <a:t>	</a:t>
            </a:r>
            <a:r>
              <a:rPr lang="en-US" sz="1400" b="1" dirty="0" smtClean="0"/>
              <a:t>0.31 ppm	</a:t>
            </a:r>
            <a:endParaRPr lang="en-US" sz="1400" b="1" dirty="0"/>
          </a:p>
        </p:txBody>
      </p:sp>
    </p:spTree>
    <p:extLst>
      <p:ext uri="{BB962C8B-B14F-4D97-AF65-F5344CB8AC3E}">
        <p14:creationId xmlns:p14="http://schemas.microsoft.com/office/powerpoint/2010/main" val="210215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fade">
                                      <p:cBhvr>
                                        <p:cTn id="12" dur="5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fade">
                                      <p:cBhvr>
                                        <p:cTn id="17" dur="500"/>
                                        <p:tgtEl>
                                          <p:spTgt spid="6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PCE Measurements </a:t>
            </a:r>
            <a:r>
              <a:rPr lang="en-US" sz="1800" dirty="0"/>
              <a:t>– </a:t>
            </a:r>
            <a:r>
              <a:rPr lang="en-US" sz="1800" dirty="0" smtClean="0"/>
              <a:t>915.3 </a:t>
            </a:r>
            <a:r>
              <a:rPr lang="en-US" sz="1800" dirty="0"/>
              <a:t>cm</a:t>
            </a:r>
            <a:r>
              <a:rPr lang="en-US" sz="1800" baseline="30000" dirty="0"/>
              <a:t>-1</a:t>
            </a:r>
            <a:r>
              <a:rPr lang="en-US" dirty="0" smtClean="0"/>
              <a:t/>
            </a:r>
            <a:br>
              <a:rPr lang="en-US" dirty="0" smtClean="0"/>
            </a:br>
            <a:endParaRPr lang="en-US" dirty="0"/>
          </a:p>
        </p:txBody>
      </p:sp>
      <p:pic>
        <p:nvPicPr>
          <p:cNvPr id="1026" name="Picture 2" descr="http://www.ramboll.dk/%7E/media/Images/RambollLogos/Ramboll_Logo_Websites.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303" y="195486"/>
            <a:ext cx="1143000" cy="1785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7" y="949950"/>
            <a:ext cx="2691289"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5" y="3180405"/>
            <a:ext cx="3655255" cy="1119537"/>
          </a:xfrm>
          <a:prstGeom prst="rect">
            <a:avLst/>
          </a:prstGeom>
          <a:noFill/>
        </p:spPr>
        <p:txBody>
          <a:bodyPr wrap="square" rtlCol="0">
            <a:spAutoFit/>
          </a:bodyPr>
          <a:lstStyle/>
          <a:p>
            <a:r>
              <a:rPr lang="en-US" sz="1400" dirty="0" smtClean="0"/>
              <a:t>Measured absorbance in 36 m cell:</a:t>
            </a:r>
          </a:p>
          <a:p>
            <a:r>
              <a:rPr lang="en-US" sz="1400" dirty="0" smtClean="0"/>
              <a:t>	</a:t>
            </a:r>
            <a:r>
              <a:rPr lang="en-US" sz="1400" b="1" dirty="0" smtClean="0"/>
              <a:t>0.557 at 915.3 cm</a:t>
            </a:r>
            <a:r>
              <a:rPr lang="en-US" sz="1400" b="1" baseline="30000" dirty="0" smtClean="0"/>
              <a:t>-1</a:t>
            </a:r>
          </a:p>
          <a:p>
            <a:endParaRPr lang="en-US" sz="1400" baseline="30000" dirty="0" smtClean="0"/>
          </a:p>
          <a:p>
            <a:r>
              <a:rPr lang="en-US" sz="1400" dirty="0" smtClean="0"/>
              <a:t>Equivalent to a PCE concentration of:</a:t>
            </a:r>
          </a:p>
          <a:p>
            <a:r>
              <a:rPr lang="en-US" sz="1400" dirty="0" smtClean="0"/>
              <a:t>	</a:t>
            </a:r>
            <a:r>
              <a:rPr lang="en-US" sz="1400" b="1" dirty="0" smtClean="0"/>
              <a:t>10.3 ppm	</a:t>
            </a:r>
            <a:endParaRPr lang="en-US" sz="1400" b="1"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81" y="3408978"/>
            <a:ext cx="2695023"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81" y="2179464"/>
            <a:ext cx="2701247" cy="12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0691" y="951570"/>
            <a:ext cx="4263412" cy="192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90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r>
              <a:rPr lang="da-DK" dirty="0" smtClean="0"/>
              <a:t> of system </a:t>
            </a:r>
            <a:r>
              <a:rPr lang="da-DK" sz="1800" dirty="0" smtClean="0"/>
              <a:t>– 915 cm</a:t>
            </a:r>
            <a:r>
              <a:rPr lang="da-DK" sz="1800" baseline="30000" dirty="0" smtClean="0"/>
              <a:t>-1</a:t>
            </a:r>
            <a:r>
              <a:rPr lang="da-DK" sz="1800" dirty="0" smtClean="0"/>
              <a:t> - PCE</a:t>
            </a:r>
            <a:endParaRPr lang="en-US" sz="1800" baseline="30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76" y="1326799"/>
            <a:ext cx="3600000" cy="162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16" y="1326799"/>
            <a:ext cx="3600000" cy="162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753710983"/>
              </p:ext>
            </p:extLst>
          </p:nvPr>
        </p:nvGraphicFramePr>
        <p:xfrm>
          <a:off x="2339752" y="3381840"/>
          <a:ext cx="4593580" cy="918104"/>
        </p:xfrm>
        <a:graphic>
          <a:graphicData uri="http://schemas.openxmlformats.org/drawingml/2006/table">
            <a:tbl>
              <a:tblPr>
                <a:tableStyleId>{5C22544A-7EE6-4342-B048-85BDC9FD1C3A}</a:tableStyleId>
              </a:tblPr>
              <a:tblGrid>
                <a:gridCol w="918716"/>
                <a:gridCol w="918716"/>
                <a:gridCol w="918716"/>
                <a:gridCol w="918716"/>
                <a:gridCol w="918716"/>
              </a:tblGrid>
              <a:tr h="229526">
                <a:tc>
                  <a:txBody>
                    <a:bodyPr/>
                    <a:lstStyle/>
                    <a:p>
                      <a:pPr algn="r" fontAlgn="b"/>
                      <a:r>
                        <a:rPr lang="en-US" sz="800" u="none" strike="noStrike" dirty="0">
                          <a:effectLst/>
                        </a:rPr>
                        <a:t>913</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914</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915</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916</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a:effectLst/>
                        </a:rPr>
                        <a:t>917</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r>
              <a:tr h="229526">
                <a:tc>
                  <a:txBody>
                    <a:bodyPr/>
                    <a:lstStyle/>
                    <a:p>
                      <a:pPr algn="r" fontAlgn="b"/>
                      <a:r>
                        <a:rPr lang="en-US" sz="800" u="none" strike="noStrike" dirty="0" smtClean="0">
                          <a:effectLst/>
                        </a:rPr>
                        <a:t>1252.9</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1282.6</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1317.3</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1199.1</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1078.8</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r>
              <a:tr h="229526">
                <a:tc>
                  <a:txBody>
                    <a:bodyPr/>
                    <a:lstStyle/>
                    <a:p>
                      <a:pPr algn="r" fontAlgn="b"/>
                      <a:r>
                        <a:rPr lang="en-US" sz="800" u="none" strike="noStrike" dirty="0" smtClean="0">
                          <a:effectLst/>
                        </a:rPr>
                        <a:t>1247.2</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1269.6</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1318.0</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dirty="0" smtClean="0">
                          <a:effectLst/>
                        </a:rPr>
                        <a:t>1205.4</a:t>
                      </a:r>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c>
                  <a:txBody>
                    <a:bodyPr/>
                    <a:lstStyle/>
                    <a:p>
                      <a:pPr algn="l" fontAlgn="b"/>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r>
              <a:tr h="229526">
                <a:tc>
                  <a:txBody>
                    <a:bodyPr/>
                    <a:lstStyle/>
                    <a:p>
                      <a:pPr algn="r" fontAlgn="b"/>
                      <a:r>
                        <a:rPr lang="en-US" sz="800" u="none" strike="noStrike">
                          <a:effectLst/>
                        </a:rPr>
                        <a:t>1.005</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1.010</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0.999</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r" fontAlgn="b"/>
                      <a:r>
                        <a:rPr lang="en-US" sz="800" u="none" strike="noStrike">
                          <a:effectLst/>
                        </a:rPr>
                        <a:t>0.995</a:t>
                      </a:r>
                      <a:endParaRPr lang="en-US" sz="800" b="0" i="0" u="none" strike="noStrike">
                        <a:solidFill>
                          <a:srgbClr val="000000"/>
                        </a:solidFill>
                        <a:effectLst/>
                        <a:latin typeface="Calibri"/>
                      </a:endParaRPr>
                    </a:p>
                  </a:txBody>
                  <a:tcPr marL="9525" marR="9525" marT="7144" marB="0" anchor="b">
                    <a:solidFill>
                      <a:schemeClr val="bg1">
                        <a:lumMod val="75000"/>
                      </a:schemeClr>
                    </a:solidFill>
                  </a:tcPr>
                </a:tc>
                <a:tc>
                  <a:txBody>
                    <a:bodyPr/>
                    <a:lstStyle/>
                    <a:p>
                      <a:pPr algn="l" fontAlgn="b"/>
                      <a:endParaRPr lang="en-US" sz="800" b="0" i="0" u="none" strike="noStrike" dirty="0">
                        <a:solidFill>
                          <a:srgbClr val="000000"/>
                        </a:solidFill>
                        <a:effectLst/>
                        <a:latin typeface="Calibri"/>
                      </a:endParaRPr>
                    </a:p>
                  </a:txBody>
                  <a:tcPr marL="9525" marR="9525" marT="7144" marB="0" anchor="b">
                    <a:solidFill>
                      <a:schemeClr val="bg1">
                        <a:lumMod val="75000"/>
                      </a:schemeClr>
                    </a:solidFill>
                  </a:tcPr>
                </a:tc>
              </a:tr>
            </a:tbl>
          </a:graphicData>
        </a:graphic>
      </p:graphicFrame>
    </p:spTree>
    <p:extLst>
      <p:ext uri="{BB962C8B-B14F-4D97-AF65-F5344CB8AC3E}">
        <p14:creationId xmlns:p14="http://schemas.microsoft.com/office/powerpoint/2010/main" val="408291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PCE measurement </a:t>
            </a:r>
            <a:r>
              <a:rPr lang="en-US" sz="1800" dirty="0" smtClean="0"/>
              <a:t>– 915 cm</a:t>
            </a:r>
            <a:r>
              <a:rPr lang="en-US" sz="1800" baseline="30000" dirty="0" smtClean="0"/>
              <a:t>-1 </a:t>
            </a:r>
            <a:r>
              <a:rPr lang="en-US" sz="1800" dirty="0" smtClean="0"/>
              <a:t>(1400 µg/m3)</a:t>
            </a:r>
            <a:endParaRPr lang="en-US" sz="1800" baseline="30000" dirty="0"/>
          </a:p>
        </p:txBody>
      </p:sp>
      <p:graphicFrame>
        <p:nvGraphicFramePr>
          <p:cNvPr id="4" name="Table 3"/>
          <p:cNvGraphicFramePr>
            <a:graphicFrameLocks noGrp="1"/>
          </p:cNvGraphicFramePr>
          <p:nvPr>
            <p:extLst>
              <p:ext uri="{D42A27DB-BD31-4B8C-83A1-F6EECF244321}">
                <p14:modId xmlns:p14="http://schemas.microsoft.com/office/powerpoint/2010/main" val="1370241414"/>
              </p:ext>
            </p:extLst>
          </p:nvPr>
        </p:nvGraphicFramePr>
        <p:xfrm>
          <a:off x="2339752" y="3273828"/>
          <a:ext cx="4320480" cy="1080120"/>
        </p:xfrm>
        <a:graphic>
          <a:graphicData uri="http://schemas.openxmlformats.org/drawingml/2006/table">
            <a:tbl>
              <a:tblPr>
                <a:tableStyleId>{5C22544A-7EE6-4342-B048-85BDC9FD1C3A}</a:tableStyleId>
              </a:tblPr>
              <a:tblGrid>
                <a:gridCol w="864096"/>
                <a:gridCol w="864096"/>
                <a:gridCol w="864096"/>
                <a:gridCol w="864096"/>
                <a:gridCol w="864096"/>
              </a:tblGrid>
              <a:tr h="216024">
                <a:tc>
                  <a:txBody>
                    <a:bodyPr/>
                    <a:lstStyle/>
                    <a:p>
                      <a:pPr algn="l" fontAlgn="b"/>
                      <a:r>
                        <a:rPr lang="en-US" sz="800" b="1" i="0" u="none" strike="noStrike" dirty="0">
                          <a:solidFill>
                            <a:srgbClr val="000000"/>
                          </a:solidFill>
                          <a:effectLst/>
                          <a:latin typeface="+mj-lt"/>
                        </a:rPr>
                        <a:t>Average</a:t>
                      </a: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1293</a:t>
                      </a: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gridSpan="2">
                  <a:txBody>
                    <a:bodyPr/>
                    <a:lstStyle/>
                    <a:p>
                      <a:pPr algn="ctr" fontAlgn="b"/>
                      <a:r>
                        <a:rPr lang="en-US" sz="800" b="1" i="0" u="none" strike="noStrike" noProof="0" dirty="0" smtClean="0">
                          <a:solidFill>
                            <a:srgbClr val="000000"/>
                          </a:solidFill>
                          <a:effectLst/>
                          <a:latin typeface="+mj-lt"/>
                        </a:rPr>
                        <a:t>Concentration</a:t>
                      </a:r>
                      <a:endParaRPr lang="en-US" sz="800" b="1" i="0" u="none" strike="noStrike" noProof="0" dirty="0">
                        <a:solidFill>
                          <a:srgbClr val="000000"/>
                        </a:solidFill>
                        <a:effectLst/>
                        <a:latin typeface="+mj-lt"/>
                      </a:endParaRPr>
                    </a:p>
                  </a:txBody>
                  <a:tcPr marL="9525" marR="9525" marT="7144" marB="0" anchor="b">
                    <a:solidFill>
                      <a:schemeClr val="bg1">
                        <a:lumMod val="75000"/>
                      </a:schemeClr>
                    </a:solidFill>
                  </a:tcPr>
                </a:tc>
                <a:tc hMerge="1">
                  <a:txBody>
                    <a:bodyPr/>
                    <a:lstStyle/>
                    <a:p>
                      <a:endParaRPr lang="en-US"/>
                    </a:p>
                  </a:txBody>
                  <a:tcPr/>
                </a:tc>
              </a:tr>
              <a:tr h="216024">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1265</a:t>
                      </a: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r>
              <a:tr h="216024">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1297</a:t>
                      </a: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0.196</a:t>
                      </a:r>
                    </a:p>
                  </a:txBody>
                  <a:tcPr marL="9525" marR="9525" marT="7144" marB="0" anchor="b">
                    <a:solidFill>
                      <a:schemeClr val="bg1">
                        <a:lumMod val="75000"/>
                      </a:schemeClr>
                    </a:solidFill>
                  </a:tcPr>
                </a:tc>
                <a:tc>
                  <a:txBody>
                    <a:bodyPr/>
                    <a:lstStyle/>
                    <a:p>
                      <a:pPr algn="l" fontAlgn="b"/>
                      <a:r>
                        <a:rPr lang="en-US" sz="800" b="0" i="0" u="none" strike="noStrike">
                          <a:solidFill>
                            <a:srgbClr val="000000"/>
                          </a:solidFill>
                          <a:effectLst/>
                          <a:latin typeface="+mj-lt"/>
                        </a:rPr>
                        <a:t> ppm </a:t>
                      </a:r>
                    </a:p>
                  </a:txBody>
                  <a:tcPr marL="9525" marR="9525" marT="7144" marB="0" anchor="b">
                    <a:solidFill>
                      <a:schemeClr val="bg1">
                        <a:lumMod val="75000"/>
                      </a:schemeClr>
                    </a:solidFill>
                  </a:tcPr>
                </a:tc>
              </a:tr>
              <a:tr h="216024">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r>
              <a:tr h="216024">
                <a:tc>
                  <a:txBody>
                    <a:bodyPr/>
                    <a:lstStyle/>
                    <a:p>
                      <a:pPr algn="l" fontAlgn="b"/>
                      <a:r>
                        <a:rPr lang="en-US" sz="800" b="1" i="0" u="none" strike="noStrike" dirty="0">
                          <a:solidFill>
                            <a:srgbClr val="000000"/>
                          </a:solidFill>
                          <a:effectLst/>
                          <a:latin typeface="+mj-lt"/>
                        </a:rPr>
                        <a:t>Ratio</a:t>
                      </a: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1.0238</a:t>
                      </a:r>
                    </a:p>
                  </a:txBody>
                  <a:tcPr marL="9525" marR="9525" marT="7144" marB="0" anchor="b">
                    <a:solidFill>
                      <a:schemeClr val="bg1">
                        <a:lumMod val="75000"/>
                      </a:schemeClr>
                    </a:solidFill>
                  </a:tcPr>
                </a:tc>
                <a:tc>
                  <a:txBody>
                    <a:bodyPr/>
                    <a:lstStyle/>
                    <a:p>
                      <a:pPr algn="l" fontAlgn="b"/>
                      <a:endParaRPr lang="en-US" sz="800" b="0" i="0" u="none" strike="noStrike">
                        <a:solidFill>
                          <a:srgbClr val="000000"/>
                        </a:solidFill>
                        <a:effectLst/>
                        <a:latin typeface="+mj-lt"/>
                      </a:endParaRPr>
                    </a:p>
                  </a:txBody>
                  <a:tcPr marL="9525" marR="9525" marT="7144" marB="0" anchor="b">
                    <a:solidFill>
                      <a:schemeClr val="bg1">
                        <a:lumMod val="75000"/>
                      </a:schemeClr>
                    </a:solidFill>
                  </a:tcPr>
                </a:tc>
                <a:tc>
                  <a:txBody>
                    <a:bodyPr/>
                    <a:lstStyle/>
                    <a:p>
                      <a:pPr algn="r" fontAlgn="b"/>
                      <a:r>
                        <a:rPr lang="en-US" sz="800" b="0" i="0" u="none" strike="noStrike">
                          <a:solidFill>
                            <a:srgbClr val="000000"/>
                          </a:solidFill>
                          <a:effectLst/>
                          <a:latin typeface="+mj-lt"/>
                        </a:rPr>
                        <a:t>1329</a:t>
                      </a:r>
                    </a:p>
                  </a:txBody>
                  <a:tcPr marL="9525" marR="9525" marT="7144" marB="0" anchor="b">
                    <a:solidFill>
                      <a:schemeClr val="bg1">
                        <a:lumMod val="75000"/>
                      </a:schemeClr>
                    </a:solidFill>
                  </a:tcPr>
                </a:tc>
                <a:tc>
                  <a:txBody>
                    <a:bodyPr/>
                    <a:lstStyle/>
                    <a:p>
                      <a:pPr algn="l" fontAlgn="b"/>
                      <a:r>
                        <a:rPr lang="en-US" sz="800" b="0" i="0" u="none" strike="noStrike" dirty="0" smtClean="0">
                          <a:solidFill>
                            <a:srgbClr val="000000"/>
                          </a:solidFill>
                          <a:effectLst/>
                          <a:latin typeface="+mj-lt"/>
                        </a:rPr>
                        <a:t> µg/m3</a:t>
                      </a:r>
                      <a:endParaRPr lang="en-US" sz="800" b="0" i="0" u="none" strike="noStrike" dirty="0">
                        <a:solidFill>
                          <a:srgbClr val="000000"/>
                        </a:solidFill>
                        <a:effectLst/>
                        <a:latin typeface="+mj-lt"/>
                      </a:endParaRPr>
                    </a:p>
                  </a:txBody>
                  <a:tcPr marL="9525" marR="9525" marT="7144" marB="0" anchor="b">
                    <a:solidFill>
                      <a:schemeClr val="bg1">
                        <a:lumMod val="75000"/>
                      </a:schemeClr>
                    </a:solidFill>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26798"/>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326798"/>
            <a:ext cx="3600000" cy="16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34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on 1 % water vapor</a:t>
            </a:r>
            <a:endParaRPr lang="en-US" dirty="0"/>
          </a:p>
        </p:txBody>
      </p:sp>
      <p:pic>
        <p:nvPicPr>
          <p:cNvPr id="5127" name="Picture 7" descr="http://spectralcalc.com/calc/plots/ptli15005860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059" y="1375859"/>
            <a:ext cx="67913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Determination of </a:t>
            </a:r>
            <a:r>
              <a:rPr lang="en-US" dirty="0" smtClean="0"/>
              <a:t>uncertainty</a:t>
            </a:r>
            <a:r>
              <a:rPr lang="da-DK" dirty="0" smtClean="0"/>
              <a:t> - PCE</a:t>
            </a:r>
            <a:endParaRPr lang="da-DK" dirty="0"/>
          </a:p>
        </p:txBody>
      </p:sp>
      <p:sp>
        <p:nvSpPr>
          <p:cNvPr id="4" name="Content Placeholder 3"/>
          <p:cNvSpPr>
            <a:spLocks noGrp="1"/>
          </p:cNvSpPr>
          <p:nvPr>
            <p:ph sz="quarter" idx="10"/>
          </p:nvPr>
        </p:nvSpPr>
        <p:spPr/>
        <p:txBody>
          <a:bodyPr/>
          <a:lstStyle/>
          <a:p>
            <a:endParaRPr lang="da-DK"/>
          </a:p>
        </p:txBody>
      </p:sp>
      <p:sp>
        <p:nvSpPr>
          <p:cNvPr id="6" name="Rectangle 2"/>
          <p:cNvSpPr>
            <a:spLocks noChangeArrowheads="1"/>
          </p:cNvSpPr>
          <p:nvPr/>
        </p:nvSpPr>
        <p:spPr bwMode="auto">
          <a:xfrm>
            <a:off x="6292627" y="753032"/>
            <a:ext cx="25021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Measurement at 915 cm-1 (PCE)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10444"/>
            <a:ext cx="6100814" cy="36655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265488" y="558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5887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Do not exist measurement methods that simple and effective can measure both short time variations and average conc. over a longer time period</a:t>
            </a:r>
            <a:endParaRPr lang="da-DK" dirty="0"/>
          </a:p>
          <a:p>
            <a:r>
              <a:rPr lang="en-GB" dirty="0" smtClean="0"/>
              <a:t>Measurements of indoor climate are done by using passive samplers (ATD-tubes or </a:t>
            </a:r>
            <a:r>
              <a:rPr lang="en-GB" dirty="0" err="1" smtClean="0"/>
              <a:t>Orsa</a:t>
            </a:r>
            <a:r>
              <a:rPr lang="en-GB" dirty="0" smtClean="0"/>
              <a:t>-tubes) – gives an average conc. – takes a lot of time and is quite costly</a:t>
            </a:r>
          </a:p>
          <a:p>
            <a:r>
              <a:rPr lang="en-GB" dirty="0" smtClean="0"/>
              <a:t>Previous projects shows very big time related variations</a:t>
            </a:r>
          </a:p>
          <a:p>
            <a:endParaRPr lang="da-DK" dirty="0"/>
          </a:p>
          <a:p>
            <a:endParaRPr lang="da-DK" dirty="0" smtClean="0"/>
          </a:p>
          <a:p>
            <a:endParaRPr lang="da-DK" dirty="0"/>
          </a:p>
          <a:p>
            <a:endParaRPr lang="en-GB" dirty="0" smtClean="0"/>
          </a:p>
          <a:p>
            <a:endParaRPr lang="da-DK" dirty="0"/>
          </a:p>
          <a:p>
            <a:endParaRPr lang="en-GB" dirty="0"/>
          </a:p>
        </p:txBody>
      </p:sp>
      <p:sp>
        <p:nvSpPr>
          <p:cNvPr id="3" name="Title 2"/>
          <p:cNvSpPr>
            <a:spLocks noGrp="1"/>
          </p:cNvSpPr>
          <p:nvPr>
            <p:ph type="title"/>
          </p:nvPr>
        </p:nvSpPr>
        <p:spPr/>
        <p:txBody>
          <a:bodyPr/>
          <a:lstStyle/>
          <a:p>
            <a:r>
              <a:rPr lang="en-GB" dirty="0" smtClean="0"/>
              <a:t>Background</a:t>
            </a:r>
            <a:endParaRPr lang="en-GB" dirty="0"/>
          </a:p>
        </p:txBody>
      </p:sp>
      <p:pic>
        <p:nvPicPr>
          <p:cNvPr id="4" name="Picture 2" descr="S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651870"/>
            <a:ext cx="330928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56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987574"/>
            <a:ext cx="7920038" cy="3046810"/>
          </a:xfrm>
        </p:spPr>
        <p:txBody>
          <a:bodyPr/>
          <a:lstStyle/>
          <a:p>
            <a:pPr>
              <a:lnSpc>
                <a:spcPct val="100000"/>
              </a:lnSpc>
              <a:spcBef>
                <a:spcPts val="600"/>
              </a:spcBef>
              <a:spcAft>
                <a:spcPts val="600"/>
              </a:spcAft>
            </a:pPr>
            <a:r>
              <a:rPr lang="en-US" kern="0" dirty="0" smtClean="0"/>
              <a:t>Promising results with the novel system combining quantum cascaded</a:t>
            </a:r>
            <a:r>
              <a:rPr lang="en-GB" dirty="0" smtClean="0"/>
              <a:t> </a:t>
            </a:r>
            <a:r>
              <a:rPr lang="en-GB" dirty="0"/>
              <a:t>laser, </a:t>
            </a:r>
            <a:r>
              <a:rPr lang="en-GB" dirty="0" smtClean="0"/>
              <a:t>a 36 </a:t>
            </a:r>
            <a:r>
              <a:rPr lang="en-GB" dirty="0"/>
              <a:t>m Herriot cell and </a:t>
            </a:r>
            <a:r>
              <a:rPr lang="en-GB" dirty="0" err="1"/>
              <a:t>upconversion</a:t>
            </a:r>
            <a:r>
              <a:rPr lang="en-GB" dirty="0"/>
              <a:t> </a:t>
            </a:r>
            <a:r>
              <a:rPr lang="en-GB" dirty="0" smtClean="0"/>
              <a:t>detection</a:t>
            </a:r>
            <a:endParaRPr lang="en-US" kern="0" dirty="0" smtClean="0"/>
          </a:p>
          <a:p>
            <a:pPr>
              <a:lnSpc>
                <a:spcPct val="100000"/>
              </a:lnSpc>
              <a:spcBef>
                <a:spcPts val="600"/>
              </a:spcBef>
              <a:spcAft>
                <a:spcPts val="600"/>
              </a:spcAft>
            </a:pPr>
            <a:r>
              <a:rPr lang="en-US" kern="0" dirty="0" smtClean="0"/>
              <a:t>The </a:t>
            </a:r>
            <a:r>
              <a:rPr lang="en-US" kern="0" dirty="0"/>
              <a:t>absorption spectra of PCE and TCE are clearly separated </a:t>
            </a:r>
          </a:p>
          <a:p>
            <a:pPr>
              <a:lnSpc>
                <a:spcPct val="100000"/>
              </a:lnSpc>
              <a:spcBef>
                <a:spcPts val="600"/>
              </a:spcBef>
              <a:spcAft>
                <a:spcPts val="600"/>
              </a:spcAft>
            </a:pPr>
            <a:r>
              <a:rPr lang="en-US" kern="0" dirty="0"/>
              <a:t>High concentrations of both PCE and TCE can be measured with short acquisition </a:t>
            </a:r>
            <a:r>
              <a:rPr lang="en-US" kern="0" dirty="0" smtClean="0"/>
              <a:t>time</a:t>
            </a:r>
          </a:p>
          <a:p>
            <a:pPr>
              <a:lnSpc>
                <a:spcPct val="100000"/>
              </a:lnSpc>
              <a:spcBef>
                <a:spcPts val="600"/>
              </a:spcBef>
              <a:spcAft>
                <a:spcPts val="600"/>
              </a:spcAft>
            </a:pPr>
            <a:r>
              <a:rPr lang="en-GB" dirty="0"/>
              <a:t>An estimate of the uncertainty of the measurements can be given based on the difference of the signal before and after the gas was in the </a:t>
            </a:r>
            <a:r>
              <a:rPr lang="en-GB" dirty="0" smtClean="0"/>
              <a:t>cell:</a:t>
            </a:r>
          </a:p>
          <a:p>
            <a:pPr lvl="1">
              <a:lnSpc>
                <a:spcPct val="100000"/>
              </a:lnSpc>
              <a:spcBef>
                <a:spcPts val="600"/>
              </a:spcBef>
              <a:spcAft>
                <a:spcPts val="600"/>
              </a:spcAft>
            </a:pPr>
            <a:r>
              <a:rPr lang="en-GB" dirty="0" smtClean="0"/>
              <a:t>TCE: ±</a:t>
            </a:r>
            <a:r>
              <a:rPr lang="en-GB" dirty="0"/>
              <a:t>0.25 </a:t>
            </a:r>
            <a:r>
              <a:rPr lang="en-GB" dirty="0" smtClean="0"/>
              <a:t>% corresponds </a:t>
            </a:r>
            <a:r>
              <a:rPr lang="en-GB" dirty="0"/>
              <a:t>to ±0.04 ppm (±230 µg/m</a:t>
            </a:r>
            <a:r>
              <a:rPr lang="en-GB" baseline="30000" dirty="0"/>
              <a:t>3</a:t>
            </a:r>
            <a:r>
              <a:rPr lang="en-GB" dirty="0"/>
              <a:t>) </a:t>
            </a:r>
            <a:endParaRPr lang="en-GB" dirty="0" smtClean="0"/>
          </a:p>
          <a:p>
            <a:pPr lvl="1">
              <a:lnSpc>
                <a:spcPct val="100000"/>
              </a:lnSpc>
              <a:spcBef>
                <a:spcPts val="600"/>
              </a:spcBef>
              <a:spcAft>
                <a:spcPts val="600"/>
              </a:spcAft>
            </a:pPr>
            <a:r>
              <a:rPr lang="en-GB" dirty="0" smtClean="0"/>
              <a:t>PCE: </a:t>
            </a:r>
            <a:r>
              <a:rPr lang="en-GB" dirty="0"/>
              <a:t>±0.25 % </a:t>
            </a:r>
            <a:r>
              <a:rPr lang="en-GB" dirty="0" smtClean="0"/>
              <a:t>corresponds to ±0.02 </a:t>
            </a:r>
            <a:r>
              <a:rPr lang="en-GB" dirty="0"/>
              <a:t>ppm (±140 µg/m</a:t>
            </a:r>
            <a:r>
              <a:rPr lang="en-GB" baseline="30000" dirty="0"/>
              <a:t>3</a:t>
            </a:r>
            <a:r>
              <a:rPr lang="en-GB" dirty="0" smtClean="0"/>
              <a:t>)</a:t>
            </a:r>
            <a:endParaRPr lang="en-US" kern="0" dirty="0" smtClean="0"/>
          </a:p>
          <a:p>
            <a:pPr>
              <a:lnSpc>
                <a:spcPct val="100000"/>
              </a:lnSpc>
              <a:spcBef>
                <a:spcPts val="600"/>
              </a:spcBef>
              <a:spcAft>
                <a:spcPts val="600"/>
              </a:spcAft>
            </a:pPr>
            <a:endParaRPr lang="en-US" kern="0" dirty="0"/>
          </a:p>
          <a:p>
            <a:pPr>
              <a:lnSpc>
                <a:spcPct val="100000"/>
              </a:lnSpc>
              <a:spcBef>
                <a:spcPts val="600"/>
              </a:spcBef>
              <a:spcAft>
                <a:spcPts val="600"/>
              </a:spcAft>
            </a:pPr>
            <a:endParaRPr lang="en-US" kern="0" dirty="0"/>
          </a:p>
          <a:p>
            <a:pPr>
              <a:spcAft>
                <a:spcPts val="600"/>
              </a:spcAft>
            </a:pPr>
            <a:endParaRPr lang="en-US" dirty="0"/>
          </a:p>
        </p:txBody>
      </p:sp>
      <p:sp>
        <p:nvSpPr>
          <p:cNvPr id="3" name="Title 2"/>
          <p:cNvSpPr>
            <a:spLocks noGrp="1"/>
          </p:cNvSpPr>
          <p:nvPr>
            <p:ph type="title"/>
          </p:nvPr>
        </p:nvSpPr>
        <p:spPr/>
        <p:txBody>
          <a:bodyPr/>
          <a:lstStyle/>
          <a:p>
            <a:r>
              <a:rPr lang="da-DK" dirty="0" err="1" smtClean="0"/>
              <a:t>Priliminary</a:t>
            </a:r>
            <a:r>
              <a:rPr lang="da-DK" dirty="0" smtClean="0"/>
              <a:t> </a:t>
            </a:r>
            <a:r>
              <a:rPr lang="da-DK" dirty="0" err="1" smtClean="0"/>
              <a:t>conclusions</a:t>
            </a:r>
            <a:endParaRPr lang="en-US" dirty="0"/>
          </a:p>
        </p:txBody>
      </p:sp>
    </p:spTree>
    <p:extLst>
      <p:ext uri="{BB962C8B-B14F-4D97-AF65-F5344CB8AC3E}">
        <p14:creationId xmlns:p14="http://schemas.microsoft.com/office/powerpoint/2010/main" val="2708478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1233489"/>
            <a:ext cx="5871437" cy="3046810"/>
          </a:xfrm>
        </p:spPr>
        <p:txBody>
          <a:bodyPr/>
          <a:lstStyle/>
          <a:p>
            <a:pPr>
              <a:lnSpc>
                <a:spcPct val="100000"/>
              </a:lnSpc>
              <a:spcBef>
                <a:spcPts val="600"/>
              </a:spcBef>
            </a:pPr>
            <a:r>
              <a:rPr lang="en-US" kern="0" dirty="0"/>
              <a:t>Addition work on noise reduction is </a:t>
            </a:r>
            <a:r>
              <a:rPr lang="en-US" kern="0" dirty="0" smtClean="0"/>
              <a:t>need</a:t>
            </a:r>
            <a:r>
              <a:rPr lang="en-US" kern="0" dirty="0" smtClean="0">
                <a:solidFill>
                  <a:srgbClr val="FF0000"/>
                </a:solidFill>
              </a:rPr>
              <a:t>ed</a:t>
            </a:r>
            <a:r>
              <a:rPr lang="en-US" kern="0" dirty="0" smtClean="0"/>
              <a:t> </a:t>
            </a:r>
            <a:r>
              <a:rPr lang="en-US" kern="0" dirty="0"/>
              <a:t>for reliable low concentration </a:t>
            </a:r>
            <a:r>
              <a:rPr lang="en-US" kern="0" dirty="0" smtClean="0"/>
              <a:t>measurements:</a:t>
            </a:r>
          </a:p>
          <a:p>
            <a:pPr lvl="1">
              <a:lnSpc>
                <a:spcPct val="100000"/>
              </a:lnSpc>
              <a:spcBef>
                <a:spcPts val="600"/>
              </a:spcBef>
            </a:pPr>
            <a:r>
              <a:rPr lang="da-DK" kern="0" dirty="0" smtClean="0"/>
              <a:t>Measurements at more </a:t>
            </a:r>
            <a:r>
              <a:rPr lang="da-DK" kern="0" dirty="0" err="1" smtClean="0"/>
              <a:t>wavelengths</a:t>
            </a:r>
            <a:r>
              <a:rPr lang="da-DK" kern="0" dirty="0" smtClean="0"/>
              <a:t> to </a:t>
            </a:r>
            <a:r>
              <a:rPr lang="da-DK" kern="0" dirty="0" err="1" smtClean="0"/>
              <a:t>subtract</a:t>
            </a:r>
            <a:r>
              <a:rPr lang="da-DK" kern="0" dirty="0" smtClean="0"/>
              <a:t> </a:t>
            </a:r>
            <a:r>
              <a:rPr lang="da-DK" kern="0" dirty="0" err="1" smtClean="0"/>
              <a:t>cross</a:t>
            </a:r>
            <a:r>
              <a:rPr lang="da-DK" kern="0" dirty="0" smtClean="0"/>
              <a:t> signal</a:t>
            </a:r>
          </a:p>
          <a:p>
            <a:pPr lvl="1">
              <a:lnSpc>
                <a:spcPct val="100000"/>
              </a:lnSpc>
              <a:spcBef>
                <a:spcPts val="600"/>
              </a:spcBef>
            </a:pPr>
            <a:r>
              <a:rPr lang="da-DK" kern="0" dirty="0" err="1" smtClean="0"/>
              <a:t>Implement</a:t>
            </a:r>
            <a:r>
              <a:rPr lang="da-DK" kern="0" dirty="0" smtClean="0"/>
              <a:t> an online reference signal to </a:t>
            </a:r>
            <a:r>
              <a:rPr lang="da-DK" kern="0" dirty="0" err="1" smtClean="0"/>
              <a:t>be</a:t>
            </a:r>
            <a:r>
              <a:rPr lang="da-DK" kern="0" dirty="0" smtClean="0"/>
              <a:t> </a:t>
            </a:r>
            <a:r>
              <a:rPr lang="da-DK" kern="0" dirty="0" err="1" smtClean="0"/>
              <a:t>extracted</a:t>
            </a:r>
            <a:endParaRPr lang="en-US" kern="0" dirty="0"/>
          </a:p>
          <a:p>
            <a:pPr>
              <a:lnSpc>
                <a:spcPct val="100000"/>
              </a:lnSpc>
              <a:spcBef>
                <a:spcPts val="600"/>
              </a:spcBef>
            </a:pPr>
            <a:r>
              <a:rPr lang="en-US" kern="0" dirty="0" smtClean="0"/>
              <a:t>Calibration is need using know concentrations</a:t>
            </a:r>
            <a:endParaRPr lang="en-US" kern="0" dirty="0"/>
          </a:p>
          <a:p>
            <a:pPr>
              <a:lnSpc>
                <a:spcPct val="100000"/>
              </a:lnSpc>
            </a:pPr>
            <a:endParaRPr lang="en-US" dirty="0"/>
          </a:p>
        </p:txBody>
      </p:sp>
      <p:sp>
        <p:nvSpPr>
          <p:cNvPr id="3" name="Title 2"/>
          <p:cNvSpPr>
            <a:spLocks noGrp="1"/>
          </p:cNvSpPr>
          <p:nvPr>
            <p:ph type="title"/>
          </p:nvPr>
        </p:nvSpPr>
        <p:spPr/>
        <p:txBody>
          <a:bodyPr/>
          <a:lstStyle/>
          <a:p>
            <a:r>
              <a:rPr lang="da-DK" dirty="0" smtClean="0"/>
              <a:t>Outlook</a:t>
            </a:r>
            <a:endParaRPr lang="en-US" dirty="0"/>
          </a:p>
        </p:txBody>
      </p:sp>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212" y="2859782"/>
            <a:ext cx="4339008" cy="244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179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New </a:t>
            </a:r>
            <a:r>
              <a:rPr lang="da-DK" dirty="0" err="1" smtClean="0"/>
              <a:t>technology</a:t>
            </a:r>
            <a:r>
              <a:rPr lang="da-DK" dirty="0" smtClean="0"/>
              <a:t> for fast </a:t>
            </a:r>
            <a:r>
              <a:rPr lang="da-DK" dirty="0" err="1" smtClean="0"/>
              <a:t>measuring</a:t>
            </a:r>
            <a:r>
              <a:rPr lang="da-DK" dirty="0" smtClean="0"/>
              <a:t> of </a:t>
            </a:r>
            <a:r>
              <a:rPr lang="en-US" dirty="0" smtClean="0"/>
              <a:t>anthropogenic compounds in air to a fair price – can be used for many different compounds</a:t>
            </a:r>
          </a:p>
          <a:p>
            <a:r>
              <a:rPr lang="en-US" dirty="0" smtClean="0"/>
              <a:t>Improve the measurement of VOC’s in pore air and indoor air </a:t>
            </a:r>
          </a:p>
          <a:p>
            <a:r>
              <a:rPr lang="en-US" dirty="0" smtClean="0"/>
              <a:t>Can be used for finding intrusion </a:t>
            </a:r>
            <a:r>
              <a:rPr lang="en-US" dirty="0"/>
              <a:t>pathway for VOC’s to indoor </a:t>
            </a:r>
            <a:r>
              <a:rPr lang="en-US" dirty="0" smtClean="0"/>
              <a:t>air</a:t>
            </a:r>
          </a:p>
          <a:p>
            <a:r>
              <a:rPr lang="en-US" dirty="0" smtClean="0"/>
              <a:t>Real-time measurements  of VOC’s at remediation facilities (ventilations systems)</a:t>
            </a:r>
          </a:p>
          <a:p>
            <a:r>
              <a:rPr lang="en-US" dirty="0" smtClean="0"/>
              <a:t>Online measurements of VOC’s in connections with dynamic investigations</a:t>
            </a:r>
          </a:p>
        </p:txBody>
      </p:sp>
      <p:sp>
        <p:nvSpPr>
          <p:cNvPr id="3" name="Title 2"/>
          <p:cNvSpPr>
            <a:spLocks noGrp="1"/>
          </p:cNvSpPr>
          <p:nvPr>
            <p:ph type="title"/>
          </p:nvPr>
        </p:nvSpPr>
        <p:spPr/>
        <p:txBody>
          <a:bodyPr/>
          <a:lstStyle/>
          <a:p>
            <a:r>
              <a:rPr lang="en-GB" dirty="0" smtClean="0"/>
              <a:t>Perspective</a:t>
            </a:r>
            <a:endParaRPr lang="en-GB" dirty="0"/>
          </a:p>
        </p:txBody>
      </p:sp>
    </p:spTree>
    <p:extLst>
      <p:ext uri="{BB962C8B-B14F-4D97-AF65-F5344CB8AC3E}">
        <p14:creationId xmlns:p14="http://schemas.microsoft.com/office/powerpoint/2010/main" val="3633418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da-DK" dirty="0"/>
          </a:p>
        </p:txBody>
      </p:sp>
      <p:sp>
        <p:nvSpPr>
          <p:cNvPr id="2" name="Title 1"/>
          <p:cNvSpPr>
            <a:spLocks noGrp="1"/>
          </p:cNvSpPr>
          <p:nvPr>
            <p:ph type="title"/>
          </p:nvPr>
        </p:nvSpPr>
        <p:spPr/>
        <p:txBody>
          <a:bodyPr/>
          <a:lstStyle/>
          <a:p>
            <a:r>
              <a:rPr lang="da-DK" dirty="0" smtClean="0"/>
              <a:t>The </a:t>
            </a:r>
            <a:r>
              <a:rPr lang="da-DK" dirty="0" err="1" smtClean="0"/>
              <a:t>concept</a:t>
            </a:r>
            <a:endParaRPr lang="da-DK" dirty="0"/>
          </a:p>
        </p:txBody>
      </p:sp>
      <p:pic>
        <p:nvPicPr>
          <p:cNvPr id="6" name="Picture 1"/>
          <p:cNvPicPr>
            <a:picLocks noChangeAspect="1" noChangeArrowheads="1"/>
          </p:cNvPicPr>
          <p:nvPr/>
        </p:nvPicPr>
        <p:blipFill>
          <a:blip r:embed="rId3" cstate="print"/>
          <a:srcRect/>
          <a:stretch>
            <a:fillRect/>
          </a:stretch>
        </p:blipFill>
        <p:spPr bwMode="auto">
          <a:xfrm>
            <a:off x="683567" y="1196752"/>
            <a:ext cx="7866820" cy="2664296"/>
          </a:xfrm>
          <a:prstGeom prst="rect">
            <a:avLst/>
          </a:prstGeom>
          <a:noFill/>
          <a:ln w="9525">
            <a:noFill/>
            <a:miter lim="800000"/>
            <a:headEnd/>
            <a:tailEnd/>
          </a:ln>
        </p:spPr>
      </p:pic>
    </p:spTree>
    <p:extLst>
      <p:ext uri="{BB962C8B-B14F-4D97-AF65-F5344CB8AC3E}">
        <p14:creationId xmlns:p14="http://schemas.microsoft.com/office/powerpoint/2010/main" val="223136081"/>
      </p:ext>
    </p:extLst>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507" y="1200150"/>
            <a:ext cx="6493989" cy="287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5285446" y="1569154"/>
            <a:ext cx="2238882" cy="1002596"/>
            <a:chOff x="4716016" y="2092206"/>
            <a:chExt cx="2238882" cy="1336794"/>
          </a:xfrm>
        </p:grpSpPr>
        <p:cxnSp>
          <p:nvCxnSpPr>
            <p:cNvPr id="10" name="Straight Arrow Connector 9"/>
            <p:cNvCxnSpPr/>
            <p:nvPr/>
          </p:nvCxnSpPr>
          <p:spPr>
            <a:xfrm flipV="1">
              <a:off x="6660232" y="2276872"/>
              <a:ext cx="0"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716016" y="2306465"/>
              <a:ext cx="1944216" cy="1060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70722" y="2092206"/>
              <a:ext cx="1584176" cy="451405"/>
            </a:xfrm>
            <a:prstGeom prst="rect">
              <a:avLst/>
            </a:prstGeom>
            <a:solidFill>
              <a:schemeClr val="accent1">
                <a:alpha val="61000"/>
              </a:schemeClr>
            </a:solidFill>
            <a:ln w="12700">
              <a:solidFill>
                <a:schemeClr val="tx1"/>
              </a:solidFill>
            </a:ln>
          </p:spPr>
          <p:txBody>
            <a:bodyPr wrap="square" rtlCol="0">
              <a:spAutoFit/>
            </a:bodyPr>
            <a:lstStyle/>
            <a:p>
              <a:r>
                <a:rPr lang="da-DK" sz="1600" dirty="0" smtClean="0"/>
                <a:t>Upconversion</a:t>
              </a:r>
              <a:endParaRPr lang="da-DK" sz="1600" dirty="0"/>
            </a:p>
          </p:txBody>
        </p:sp>
      </p:grpSp>
      <p:pic>
        <p:nvPicPr>
          <p:cNvPr id="9" name="Picture 5"/>
          <p:cNvPicPr preferRelativeResize="0">
            <a:picLocks noChangeAspect="1" noChangeArrowheads="1"/>
          </p:cNvPicPr>
          <p:nvPr/>
        </p:nvPicPr>
        <p:blipFill>
          <a:blip r:embed="rId4" cstate="print"/>
          <a:srcRect/>
          <a:stretch>
            <a:fillRect/>
          </a:stretch>
        </p:blipFill>
        <p:spPr bwMode="auto">
          <a:xfrm>
            <a:off x="30056" y="3089064"/>
            <a:ext cx="2960090" cy="2054436"/>
          </a:xfrm>
          <a:prstGeom prst="rect">
            <a:avLst/>
          </a:prstGeom>
          <a:noFill/>
          <a:ln w="9525">
            <a:noFill/>
            <a:miter lim="800000"/>
            <a:headEnd/>
            <a:tailEnd/>
          </a:ln>
        </p:spPr>
      </p:pic>
      <p:sp>
        <p:nvSpPr>
          <p:cNvPr id="15" name="Title 2"/>
          <p:cNvSpPr txBox="1">
            <a:spLocks/>
          </p:cNvSpPr>
          <p:nvPr/>
        </p:nvSpPr>
        <p:spPr>
          <a:xfrm>
            <a:off x="395536" y="339502"/>
            <a:ext cx="7920038" cy="792261"/>
          </a:xfrm>
          <a:prstGeom prst="rect">
            <a:avLst/>
          </a:prstGeom>
        </p:spPr>
        <p:txBody>
          <a:bodyPr/>
          <a:lstStyle>
            <a:lvl1pPr algn="l" defTabSz="342900"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2pPr>
            <a:lvl3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3pPr>
            <a:lvl4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4pPr>
            <a:lvl5pPr algn="l" defTabSz="342900" rtl="0" eaLnBrk="1" fontAlgn="base" hangingPunct="1">
              <a:spcBef>
                <a:spcPct val="0"/>
              </a:spcBef>
              <a:spcAft>
                <a:spcPct val="0"/>
              </a:spcAft>
              <a:defRPr sz="1800" b="1">
                <a:solidFill>
                  <a:schemeClr val="tx2"/>
                </a:solidFill>
                <a:latin typeface="Verdana" pitchFamily="-111" charset="0"/>
                <a:ea typeface="ＭＳ Ｐゴシック" pitchFamily="-111" charset="-128"/>
                <a:cs typeface="ＭＳ Ｐゴシック" pitchFamily="-111" charset="-128"/>
              </a:defRPr>
            </a:lvl5pPr>
            <a:lvl6pPr marL="3429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6pPr>
            <a:lvl7pPr marL="6858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7pPr>
            <a:lvl8pPr marL="10287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8pPr>
            <a:lvl9pPr marL="1371600" algn="l" defTabSz="342900" rtl="0" eaLnBrk="1" fontAlgn="base" hangingPunct="1">
              <a:spcBef>
                <a:spcPct val="0"/>
              </a:spcBef>
              <a:spcAft>
                <a:spcPct val="0"/>
              </a:spcAft>
              <a:defRPr sz="2400" b="1">
                <a:solidFill>
                  <a:schemeClr val="bg1"/>
                </a:solidFill>
                <a:latin typeface="Verdana" pitchFamily="-111" charset="0"/>
                <a:ea typeface="ＭＳ Ｐゴシック" pitchFamily="-111" charset="-128"/>
                <a:cs typeface="ＭＳ Ｐゴシック" pitchFamily="-111" charset="-128"/>
              </a:defRPr>
            </a:lvl9pPr>
          </a:lstStyle>
          <a:p>
            <a:r>
              <a:rPr lang="en-GB" dirty="0" err="1" smtClean="0"/>
              <a:t>upconversion</a:t>
            </a:r>
            <a:endParaRPr lang="en-GB" dirty="0"/>
          </a:p>
        </p:txBody>
      </p:sp>
    </p:spTree>
    <p:extLst>
      <p:ext uri="{BB962C8B-B14F-4D97-AF65-F5344CB8AC3E}">
        <p14:creationId xmlns:p14="http://schemas.microsoft.com/office/powerpoint/2010/main" val="279139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1233489"/>
            <a:ext cx="3671193" cy="3046810"/>
          </a:xfrm>
        </p:spPr>
        <p:txBody>
          <a:bodyPr/>
          <a:lstStyle/>
          <a:p>
            <a:pPr marL="0" indent="0">
              <a:buNone/>
            </a:pPr>
            <a:r>
              <a:rPr lang="da-DK" dirty="0" smtClean="0"/>
              <a:t>The </a:t>
            </a:r>
            <a:r>
              <a:rPr lang="da-DK" dirty="0" err="1" smtClean="0"/>
              <a:t>objective</a:t>
            </a:r>
            <a:r>
              <a:rPr lang="da-DK" dirty="0" smtClean="0"/>
              <a:t> with the </a:t>
            </a:r>
            <a:r>
              <a:rPr lang="da-DK" dirty="0" err="1" smtClean="0"/>
              <a:t>project</a:t>
            </a:r>
            <a:r>
              <a:rPr lang="da-DK" dirty="0" smtClean="0"/>
              <a:t> is to </a:t>
            </a:r>
            <a:r>
              <a:rPr lang="da-DK" dirty="0" err="1" smtClean="0"/>
              <a:t>develop</a:t>
            </a:r>
            <a:r>
              <a:rPr lang="da-DK" dirty="0" smtClean="0"/>
              <a:t> and test an </a:t>
            </a:r>
            <a:r>
              <a:rPr lang="da-DK" dirty="0" err="1" smtClean="0"/>
              <a:t>optical</a:t>
            </a:r>
            <a:r>
              <a:rPr lang="da-DK" dirty="0" smtClean="0"/>
              <a:t> sensor </a:t>
            </a:r>
            <a:r>
              <a:rPr lang="da-DK" dirty="0" err="1" smtClean="0"/>
              <a:t>which</a:t>
            </a:r>
            <a:r>
              <a:rPr lang="da-DK" dirty="0" smtClean="0"/>
              <a:t> </a:t>
            </a:r>
            <a:r>
              <a:rPr lang="da-DK" dirty="0" err="1" smtClean="0"/>
              <a:t>can</a:t>
            </a:r>
            <a:r>
              <a:rPr lang="da-DK" dirty="0" smtClean="0"/>
              <a:t> </a:t>
            </a:r>
            <a:r>
              <a:rPr lang="da-DK" dirty="0" err="1" smtClean="0"/>
              <a:t>be</a:t>
            </a:r>
            <a:r>
              <a:rPr lang="da-DK" dirty="0" smtClean="0"/>
              <a:t> </a:t>
            </a:r>
            <a:r>
              <a:rPr lang="da-DK" dirty="0" err="1" smtClean="0"/>
              <a:t>used</a:t>
            </a:r>
            <a:r>
              <a:rPr lang="da-DK" dirty="0" smtClean="0"/>
              <a:t> to measure PCE and TCE in pore air and </a:t>
            </a:r>
            <a:r>
              <a:rPr lang="da-DK" dirty="0" err="1" smtClean="0"/>
              <a:t>indoor</a:t>
            </a:r>
            <a:r>
              <a:rPr lang="da-DK" dirty="0" smtClean="0"/>
              <a:t> </a:t>
            </a:r>
            <a:r>
              <a:rPr lang="da-DK" dirty="0" err="1" smtClean="0"/>
              <a:t>climate</a:t>
            </a:r>
            <a:endParaRPr lang="da-DK" dirty="0" smtClean="0"/>
          </a:p>
        </p:txBody>
      </p:sp>
      <p:sp>
        <p:nvSpPr>
          <p:cNvPr id="3" name="Title 2"/>
          <p:cNvSpPr>
            <a:spLocks noGrp="1"/>
          </p:cNvSpPr>
          <p:nvPr>
            <p:ph type="title"/>
          </p:nvPr>
        </p:nvSpPr>
        <p:spPr/>
        <p:txBody>
          <a:bodyPr/>
          <a:lstStyle/>
          <a:p>
            <a:r>
              <a:rPr lang="en-GB" dirty="0" smtClean="0"/>
              <a:t>Objective</a:t>
            </a:r>
            <a:endParaRPr lang="en-GB" dirty="0"/>
          </a:p>
        </p:txBody>
      </p:sp>
      <p:pic>
        <p:nvPicPr>
          <p:cNvPr id="3074" name="Picture 2" descr="Figur 3.7 Kilder til emission af rensevæsker (og hjælpestoffer) fra rense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1510"/>
            <a:ext cx="45529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1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1233489"/>
            <a:ext cx="5759425" cy="3046810"/>
          </a:xfrm>
        </p:spPr>
        <p:txBody>
          <a:bodyPr/>
          <a:lstStyle/>
          <a:p>
            <a:r>
              <a:rPr lang="da-DK" dirty="0" err="1" smtClean="0"/>
              <a:t>Two</a:t>
            </a:r>
            <a:r>
              <a:rPr lang="da-DK" dirty="0" smtClean="0"/>
              <a:t> </a:t>
            </a:r>
            <a:r>
              <a:rPr lang="da-DK" dirty="0" err="1" smtClean="0"/>
              <a:t>phases</a:t>
            </a:r>
            <a:r>
              <a:rPr lang="da-DK" dirty="0" smtClean="0"/>
              <a:t>:</a:t>
            </a:r>
            <a:endParaRPr lang="en-US" dirty="0"/>
          </a:p>
          <a:p>
            <a:pPr lvl="1"/>
            <a:r>
              <a:rPr lang="da-DK" dirty="0" smtClean="0"/>
              <a:t>Establishment of a </a:t>
            </a:r>
            <a:r>
              <a:rPr lang="da-DK" dirty="0" err="1" smtClean="0"/>
              <a:t>compact</a:t>
            </a:r>
            <a:r>
              <a:rPr lang="da-DK" dirty="0" smtClean="0"/>
              <a:t> </a:t>
            </a:r>
            <a:r>
              <a:rPr lang="da-DK" dirty="0" err="1" smtClean="0"/>
              <a:t>setup</a:t>
            </a:r>
            <a:r>
              <a:rPr lang="da-DK" dirty="0" smtClean="0"/>
              <a:t> in the </a:t>
            </a:r>
            <a:r>
              <a:rPr lang="da-DK" dirty="0" err="1" smtClean="0"/>
              <a:t>laboratory</a:t>
            </a:r>
            <a:endParaRPr lang="da-DK" dirty="0" smtClean="0"/>
          </a:p>
          <a:p>
            <a:pPr lvl="2"/>
            <a:r>
              <a:rPr lang="da-DK" dirty="0" err="1" smtClean="0"/>
              <a:t>Validation</a:t>
            </a:r>
            <a:r>
              <a:rPr lang="da-DK" dirty="0" smtClean="0"/>
              <a:t> of the instrument under </a:t>
            </a:r>
            <a:r>
              <a:rPr lang="da-DK" dirty="0" err="1" smtClean="0"/>
              <a:t>known</a:t>
            </a:r>
            <a:r>
              <a:rPr lang="da-DK" dirty="0" smtClean="0"/>
              <a:t> </a:t>
            </a:r>
            <a:r>
              <a:rPr lang="da-DK" dirty="0" err="1" smtClean="0"/>
              <a:t>conditions</a:t>
            </a:r>
            <a:r>
              <a:rPr lang="da-DK" dirty="0" smtClean="0"/>
              <a:t> in the </a:t>
            </a:r>
            <a:r>
              <a:rPr lang="da-DK" dirty="0" err="1" smtClean="0"/>
              <a:t>laboratory</a:t>
            </a:r>
            <a:endParaRPr lang="da-DK" dirty="0" smtClean="0"/>
          </a:p>
          <a:p>
            <a:pPr lvl="2"/>
            <a:r>
              <a:rPr lang="da-DK" dirty="0" err="1" smtClean="0"/>
              <a:t>Interference</a:t>
            </a:r>
            <a:r>
              <a:rPr lang="da-DK" dirty="0" smtClean="0"/>
              <a:t> from </a:t>
            </a:r>
            <a:r>
              <a:rPr lang="da-DK" dirty="0" err="1" smtClean="0"/>
              <a:t>other</a:t>
            </a:r>
            <a:r>
              <a:rPr lang="da-DK" dirty="0" smtClean="0"/>
              <a:t> </a:t>
            </a:r>
            <a:r>
              <a:rPr lang="da-DK" dirty="0" err="1" smtClean="0"/>
              <a:t>compounds</a:t>
            </a:r>
            <a:endParaRPr lang="da-DK" dirty="0" smtClean="0"/>
          </a:p>
          <a:p>
            <a:pPr lvl="2"/>
            <a:r>
              <a:rPr lang="da-DK" dirty="0" err="1" smtClean="0"/>
              <a:t>Stability</a:t>
            </a:r>
            <a:r>
              <a:rPr lang="da-DK" dirty="0" smtClean="0"/>
              <a:t> and </a:t>
            </a:r>
            <a:r>
              <a:rPr lang="en-US" dirty="0"/>
              <a:t>sensitivity</a:t>
            </a:r>
            <a:endParaRPr lang="da-DK" dirty="0" smtClean="0"/>
          </a:p>
          <a:p>
            <a:pPr lvl="1"/>
            <a:r>
              <a:rPr lang="da-DK" dirty="0" smtClean="0"/>
              <a:t>Measurements of PCE and TCE on pore air and air from </a:t>
            </a:r>
            <a:r>
              <a:rPr lang="da-DK" dirty="0" err="1" smtClean="0"/>
              <a:t>indoor</a:t>
            </a:r>
            <a:r>
              <a:rPr lang="da-DK" dirty="0" smtClean="0"/>
              <a:t> </a:t>
            </a:r>
          </a:p>
        </p:txBody>
      </p:sp>
      <p:sp>
        <p:nvSpPr>
          <p:cNvPr id="3" name="Title 2"/>
          <p:cNvSpPr>
            <a:spLocks noGrp="1"/>
          </p:cNvSpPr>
          <p:nvPr>
            <p:ph type="title"/>
          </p:nvPr>
        </p:nvSpPr>
        <p:spPr/>
        <p:txBody>
          <a:bodyPr/>
          <a:lstStyle/>
          <a:p>
            <a:r>
              <a:rPr lang="en-GB" dirty="0" smtClean="0"/>
              <a:t>Project content</a:t>
            </a:r>
            <a:endParaRPr lang="en-GB" dirty="0"/>
          </a:p>
        </p:txBody>
      </p:sp>
      <p:pic>
        <p:nvPicPr>
          <p:cNvPr id="4" name="Picture 3" descr="http://www.blockeng.com/images/miniqc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949846"/>
            <a:ext cx="2369096" cy="1279004"/>
          </a:xfrm>
          <a:prstGeom prst="rect">
            <a:avLst/>
          </a:prstGeom>
          <a:noFill/>
          <a:ln>
            <a:noFill/>
          </a:ln>
        </p:spPr>
      </p:pic>
      <p:pic>
        <p:nvPicPr>
          <p:cNvPr id="5" name="Picture 4" descr="http://www.aerodyne.com/sites/default/files/images/1/LW_AMAC.jpg">
            <a:hlinkClick r:id="rId4" tgtFrame="_blank"/>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499742"/>
            <a:ext cx="2230859" cy="1292592"/>
          </a:xfrm>
          <a:prstGeom prst="rect">
            <a:avLst/>
          </a:prstGeom>
          <a:noFill/>
          <a:ln>
            <a:noFill/>
          </a:ln>
        </p:spPr>
      </p:pic>
    </p:spTree>
    <p:extLst>
      <p:ext uri="{BB962C8B-B14F-4D97-AF65-F5344CB8AC3E}">
        <p14:creationId xmlns:p14="http://schemas.microsoft.com/office/powerpoint/2010/main" val="181493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Concept</a:t>
            </a:r>
            <a:r>
              <a:rPr lang="da-DK" dirty="0" smtClean="0"/>
              <a:t> and </a:t>
            </a:r>
            <a:r>
              <a:rPr lang="da-DK" dirty="0" err="1" smtClean="0"/>
              <a:t>setup</a:t>
            </a:r>
            <a:endParaRPr lang="da-DK" dirty="0"/>
          </a:p>
        </p:txBody>
      </p:sp>
      <p:sp>
        <p:nvSpPr>
          <p:cNvPr id="4" name="Rectangle 17"/>
          <p:cNvSpPr/>
          <p:nvPr/>
        </p:nvSpPr>
        <p:spPr bwMode="auto">
          <a:xfrm>
            <a:off x="6876256" y="2889180"/>
            <a:ext cx="1727952" cy="1485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5" name="Rectangle 18"/>
          <p:cNvSpPr/>
          <p:nvPr/>
        </p:nvSpPr>
        <p:spPr bwMode="auto">
          <a:xfrm>
            <a:off x="3140264" y="2889180"/>
            <a:ext cx="3420000" cy="1485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6" name="Rectangle 19"/>
          <p:cNvSpPr/>
          <p:nvPr/>
        </p:nvSpPr>
        <p:spPr bwMode="auto">
          <a:xfrm>
            <a:off x="683688" y="2889180"/>
            <a:ext cx="2160000" cy="1485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7" name="Rectangle 5"/>
          <p:cNvSpPr/>
          <p:nvPr/>
        </p:nvSpPr>
        <p:spPr bwMode="auto">
          <a:xfrm>
            <a:off x="683688" y="1167594"/>
            <a:ext cx="2160000" cy="1485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8" name="Rectangle 16"/>
          <p:cNvSpPr/>
          <p:nvPr/>
        </p:nvSpPr>
        <p:spPr bwMode="auto">
          <a:xfrm>
            <a:off x="3140264" y="1167594"/>
            <a:ext cx="3420000" cy="1485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38" y="1384176"/>
            <a:ext cx="13335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697" y="1221600"/>
            <a:ext cx="3259137" cy="122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20963"/>
            <a:ext cx="1584176" cy="102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620621" y="3024030"/>
            <a:ext cx="2459286" cy="103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2"/>
          <p:cNvSpPr txBox="1"/>
          <p:nvPr/>
        </p:nvSpPr>
        <p:spPr>
          <a:xfrm>
            <a:off x="962826" y="2330300"/>
            <a:ext cx="1601721" cy="492443"/>
          </a:xfrm>
          <a:prstGeom prst="rect">
            <a:avLst/>
          </a:prstGeom>
          <a:noFill/>
        </p:spPr>
        <p:txBody>
          <a:bodyPr wrap="none" rtlCol="0">
            <a:spAutoFit/>
          </a:bodyPr>
          <a:lstStyle/>
          <a:p>
            <a:pPr algn="ctr"/>
            <a:r>
              <a:rPr lang="da-DK" dirty="0" smtClean="0"/>
              <a:t>Light source</a:t>
            </a:r>
          </a:p>
          <a:p>
            <a:pPr algn="ctr"/>
            <a:endParaRPr lang="da-DK" sz="800" dirty="0" smtClean="0"/>
          </a:p>
        </p:txBody>
      </p:sp>
      <p:sp>
        <p:nvSpPr>
          <p:cNvPr id="14" name="TextBox 11"/>
          <p:cNvSpPr txBox="1"/>
          <p:nvPr/>
        </p:nvSpPr>
        <p:spPr>
          <a:xfrm>
            <a:off x="3688735" y="2237967"/>
            <a:ext cx="2323072" cy="369332"/>
          </a:xfrm>
          <a:prstGeom prst="rect">
            <a:avLst/>
          </a:prstGeom>
          <a:noFill/>
        </p:spPr>
        <p:txBody>
          <a:bodyPr wrap="none" rtlCol="0">
            <a:spAutoFit/>
          </a:bodyPr>
          <a:lstStyle/>
          <a:p>
            <a:pPr algn="ctr"/>
            <a:r>
              <a:rPr lang="da-DK" dirty="0" err="1" smtClean="0"/>
              <a:t>Multi-pass</a:t>
            </a:r>
            <a:r>
              <a:rPr lang="da-DK" dirty="0" smtClean="0"/>
              <a:t> gas </a:t>
            </a:r>
            <a:r>
              <a:rPr lang="da-DK" dirty="0" err="1" smtClean="0"/>
              <a:t>cell</a:t>
            </a:r>
            <a:endParaRPr lang="da-DK" dirty="0" smtClean="0"/>
          </a:p>
        </p:txBody>
      </p:sp>
      <p:sp>
        <p:nvSpPr>
          <p:cNvPr id="15" name="TextBox 12"/>
          <p:cNvSpPr txBox="1"/>
          <p:nvPr/>
        </p:nvSpPr>
        <p:spPr>
          <a:xfrm>
            <a:off x="977255" y="4011910"/>
            <a:ext cx="1572866" cy="369332"/>
          </a:xfrm>
          <a:prstGeom prst="rect">
            <a:avLst/>
          </a:prstGeom>
          <a:noFill/>
        </p:spPr>
        <p:txBody>
          <a:bodyPr wrap="none" rtlCol="0">
            <a:spAutoFit/>
          </a:bodyPr>
          <a:lstStyle/>
          <a:p>
            <a:pPr algn="ctr"/>
            <a:r>
              <a:rPr lang="da-DK" dirty="0" err="1" smtClean="0"/>
              <a:t>Mixing</a:t>
            </a:r>
            <a:r>
              <a:rPr lang="da-DK" dirty="0" smtClean="0"/>
              <a:t> laser</a:t>
            </a:r>
          </a:p>
        </p:txBody>
      </p:sp>
      <p:sp>
        <p:nvSpPr>
          <p:cNvPr id="16" name="TextBox 13"/>
          <p:cNvSpPr txBox="1"/>
          <p:nvPr/>
        </p:nvSpPr>
        <p:spPr>
          <a:xfrm>
            <a:off x="3734960" y="4011910"/>
            <a:ext cx="2230611" cy="369332"/>
          </a:xfrm>
          <a:prstGeom prst="rect">
            <a:avLst/>
          </a:prstGeom>
          <a:noFill/>
        </p:spPr>
        <p:txBody>
          <a:bodyPr wrap="none" rtlCol="0">
            <a:spAutoFit/>
          </a:bodyPr>
          <a:lstStyle/>
          <a:p>
            <a:pPr algn="ctr"/>
            <a:r>
              <a:rPr lang="da-DK" dirty="0" smtClean="0"/>
              <a:t>Up-</a:t>
            </a:r>
            <a:r>
              <a:rPr lang="da-DK" dirty="0" err="1" smtClean="0"/>
              <a:t>converter</a:t>
            </a:r>
            <a:r>
              <a:rPr lang="da-DK" dirty="0" smtClean="0"/>
              <a:t> unit</a:t>
            </a:r>
          </a:p>
        </p:txBody>
      </p:sp>
      <p:sp>
        <p:nvSpPr>
          <p:cNvPr id="17" name="TextBox 14"/>
          <p:cNvSpPr txBox="1"/>
          <p:nvPr/>
        </p:nvSpPr>
        <p:spPr>
          <a:xfrm>
            <a:off x="6934875" y="4011910"/>
            <a:ext cx="1549591" cy="369332"/>
          </a:xfrm>
          <a:prstGeom prst="rect">
            <a:avLst/>
          </a:prstGeom>
          <a:noFill/>
        </p:spPr>
        <p:txBody>
          <a:bodyPr wrap="none" rtlCol="0">
            <a:spAutoFit/>
          </a:bodyPr>
          <a:lstStyle/>
          <a:p>
            <a:pPr algn="ctr"/>
            <a:r>
              <a:rPr lang="da-DK" dirty="0" smtClean="0"/>
              <a:t>NIR </a:t>
            </a:r>
            <a:r>
              <a:rPr lang="da-DK" dirty="0" err="1" smtClean="0"/>
              <a:t>camera</a:t>
            </a:r>
            <a:endParaRPr lang="da-DK" dirty="0" smtClean="0"/>
          </a:p>
        </p:txBody>
      </p:sp>
      <p:sp>
        <p:nvSpPr>
          <p:cNvPr id="18" name="Right Arrow 6"/>
          <p:cNvSpPr/>
          <p:nvPr/>
        </p:nvSpPr>
        <p:spPr bwMode="auto">
          <a:xfrm>
            <a:off x="2843688" y="1836343"/>
            <a:ext cx="296576" cy="141341"/>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19" name="Right Arrow 21"/>
          <p:cNvSpPr/>
          <p:nvPr/>
        </p:nvSpPr>
        <p:spPr bwMode="auto">
          <a:xfrm>
            <a:off x="2843808" y="3530761"/>
            <a:ext cx="296576" cy="141341"/>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20" name="Right Arrow 22"/>
          <p:cNvSpPr/>
          <p:nvPr/>
        </p:nvSpPr>
        <p:spPr bwMode="auto">
          <a:xfrm>
            <a:off x="6564961" y="3530761"/>
            <a:ext cx="296576" cy="141341"/>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21" name="Right Arrow 23"/>
          <p:cNvSpPr/>
          <p:nvPr/>
        </p:nvSpPr>
        <p:spPr bwMode="auto">
          <a:xfrm rot="5400000">
            <a:off x="4739048" y="2669583"/>
            <a:ext cx="222432" cy="188454"/>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pic>
        <p:nvPicPr>
          <p:cNvPr id="22" name="Picture 13" descr="https://en.ids-imaging.com/assets/images/b/USB_uEye_CP_side-5f5f1ba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3435846"/>
            <a:ext cx="1243002" cy="51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4" grpId="0"/>
      <p:bldP spid="15" grpId="0"/>
      <p:bldP spid="16" grpId="0"/>
      <p:bldP spid="17" grpId="0"/>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6" name="Pladsholder til ind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8408" y="389539"/>
            <a:ext cx="7515417" cy="4228616"/>
          </a:xfrm>
        </p:spPr>
      </p:pic>
      <p:sp>
        <p:nvSpPr>
          <p:cNvPr id="8" name="TextBox 9"/>
          <p:cNvSpPr txBox="1"/>
          <p:nvPr/>
        </p:nvSpPr>
        <p:spPr>
          <a:xfrm>
            <a:off x="2483368" y="1359761"/>
            <a:ext cx="201622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400" dirty="0" smtClean="0"/>
              <a:t>Up-</a:t>
            </a:r>
            <a:r>
              <a:rPr lang="da-DK" sz="1400" dirty="0" err="1" smtClean="0"/>
              <a:t>converter</a:t>
            </a:r>
            <a:r>
              <a:rPr lang="da-DK" sz="1400" dirty="0" smtClean="0"/>
              <a:t> unit</a:t>
            </a:r>
            <a:endParaRPr lang="en-US" sz="1400" dirty="0"/>
          </a:p>
        </p:txBody>
      </p:sp>
      <p:sp>
        <p:nvSpPr>
          <p:cNvPr id="9" name="TextBox 8"/>
          <p:cNvSpPr txBox="1"/>
          <p:nvPr/>
        </p:nvSpPr>
        <p:spPr>
          <a:xfrm>
            <a:off x="1619672" y="2139702"/>
            <a:ext cx="144016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400" dirty="0" smtClean="0"/>
              <a:t>NIR </a:t>
            </a:r>
            <a:r>
              <a:rPr lang="da-DK" sz="1400" dirty="0" err="1" smtClean="0"/>
              <a:t>camera</a:t>
            </a:r>
            <a:endParaRPr lang="en-US" sz="1400" dirty="0"/>
          </a:p>
        </p:txBody>
      </p:sp>
      <p:sp>
        <p:nvSpPr>
          <p:cNvPr id="10" name="TextBox 6"/>
          <p:cNvSpPr txBox="1"/>
          <p:nvPr/>
        </p:nvSpPr>
        <p:spPr>
          <a:xfrm>
            <a:off x="2565926" y="2947995"/>
            <a:ext cx="20882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400" dirty="0" err="1" smtClean="0"/>
              <a:t>Multi-pass</a:t>
            </a:r>
            <a:r>
              <a:rPr lang="da-DK" sz="1400" dirty="0" smtClean="0"/>
              <a:t> gas </a:t>
            </a:r>
            <a:r>
              <a:rPr lang="da-DK" sz="1400" dirty="0" err="1" smtClean="0"/>
              <a:t>cell</a:t>
            </a:r>
            <a:endParaRPr lang="en-US" sz="1400" dirty="0"/>
          </a:p>
        </p:txBody>
      </p:sp>
      <p:sp>
        <p:nvSpPr>
          <p:cNvPr id="11" name="TextBox 5"/>
          <p:cNvSpPr txBox="1"/>
          <p:nvPr/>
        </p:nvSpPr>
        <p:spPr>
          <a:xfrm>
            <a:off x="1441552" y="3803897"/>
            <a:ext cx="134757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400" dirty="0" smtClean="0"/>
              <a:t>Light </a:t>
            </a:r>
            <a:r>
              <a:rPr lang="da-DK" sz="1400" dirty="0" err="1" smtClean="0"/>
              <a:t>souce</a:t>
            </a:r>
            <a:endParaRPr lang="en-US" sz="1400" dirty="0"/>
          </a:p>
        </p:txBody>
      </p:sp>
      <p:sp>
        <p:nvSpPr>
          <p:cNvPr id="12" name="TextBox 7"/>
          <p:cNvSpPr txBox="1"/>
          <p:nvPr/>
        </p:nvSpPr>
        <p:spPr>
          <a:xfrm>
            <a:off x="5940152" y="3549981"/>
            <a:ext cx="14368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400" dirty="0" err="1" smtClean="0"/>
              <a:t>Mixing</a:t>
            </a:r>
            <a:r>
              <a:rPr lang="da-DK" sz="1400" dirty="0" smtClean="0"/>
              <a:t> laser</a:t>
            </a:r>
            <a:endParaRPr lang="en-US" sz="1400" dirty="0"/>
          </a:p>
        </p:txBody>
      </p:sp>
    </p:spTree>
    <p:extLst>
      <p:ext uri="{BB962C8B-B14F-4D97-AF65-F5344CB8AC3E}">
        <p14:creationId xmlns:p14="http://schemas.microsoft.com/office/powerpoint/2010/main" val="376839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spectra</a:t>
            </a:r>
            <a:br>
              <a:rPr lang="en-US" dirty="0" smtClean="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492" y="1059582"/>
            <a:ext cx="3293917" cy="14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59582"/>
            <a:ext cx="3293924" cy="14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679762"/>
            <a:ext cx="4192260" cy="18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ight Arrow 26"/>
          <p:cNvSpPr/>
          <p:nvPr/>
        </p:nvSpPr>
        <p:spPr bwMode="auto">
          <a:xfrm rot="5400000">
            <a:off x="5707139" y="2558367"/>
            <a:ext cx="222432" cy="188454"/>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
        <p:nvSpPr>
          <p:cNvPr id="28" name="Right Arrow 27"/>
          <p:cNvSpPr/>
          <p:nvPr/>
        </p:nvSpPr>
        <p:spPr bwMode="auto">
          <a:xfrm rot="5400000">
            <a:off x="3042843" y="2555944"/>
            <a:ext cx="222432" cy="188454"/>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endParaRPr>
          </a:p>
        </p:txBody>
      </p:sp>
    </p:spTree>
    <p:extLst>
      <p:ext uri="{BB962C8B-B14F-4D97-AF65-F5344CB8AC3E}">
        <p14:creationId xmlns:p14="http://schemas.microsoft.com/office/powerpoint/2010/main" val="229309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16:9 Ramboll PowerPoint Template">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1840</Words>
  <Application>Microsoft Office PowerPoint</Application>
  <PresentationFormat>Skærmshow (16:9)</PresentationFormat>
  <Paragraphs>209</Paragraphs>
  <Slides>22</Slides>
  <Notes>22</Notes>
  <HiddenSlides>0</HiddenSlides>
  <MMClips>0</MMClips>
  <ScaleCrop>false</ScaleCrop>
  <HeadingPairs>
    <vt:vector size="4" baseType="variant">
      <vt:variant>
        <vt:lpstr>Tema</vt:lpstr>
      </vt:variant>
      <vt:variant>
        <vt:i4>2</vt:i4>
      </vt:variant>
      <vt:variant>
        <vt:lpstr>Diastitler</vt:lpstr>
      </vt:variant>
      <vt:variant>
        <vt:i4>22</vt:i4>
      </vt:variant>
    </vt:vector>
  </HeadingPairs>
  <TitlesOfParts>
    <vt:vector size="24" baseType="lpstr">
      <vt:lpstr>16:9 Ramboll PowerPoint Template</vt:lpstr>
      <vt:lpstr>Custom Design</vt:lpstr>
      <vt:lpstr> Development and test of optical sensor for real time measurement of volatile organic contaminants in air  </vt:lpstr>
      <vt:lpstr>Background</vt:lpstr>
      <vt:lpstr>The concept</vt:lpstr>
      <vt:lpstr>PowerPoint-præsentation</vt:lpstr>
      <vt:lpstr>Objective</vt:lpstr>
      <vt:lpstr>Project content</vt:lpstr>
      <vt:lpstr>Concept and setup</vt:lpstr>
      <vt:lpstr>PowerPoint-præsentation</vt:lpstr>
      <vt:lpstr>Absorption spectra </vt:lpstr>
      <vt:lpstr>TCE - high concentration </vt:lpstr>
      <vt:lpstr>Measurements </vt:lpstr>
      <vt:lpstr>Concentrations in pore air and indoor </vt:lpstr>
      <vt:lpstr>Measurements on samples from the test site </vt:lpstr>
      <vt:lpstr>TCE Measurements – 944.3 cm-1 </vt:lpstr>
      <vt:lpstr>PCE Measurements – 915.3 cm-1 </vt:lpstr>
      <vt:lpstr>Stability of system – 915 cm-1 - PCE</vt:lpstr>
      <vt:lpstr>PCE measurement – 915 cm-1 (1400 µg/m3)</vt:lpstr>
      <vt:lpstr>Absorption on 1 % water vapor</vt:lpstr>
      <vt:lpstr>Determination of uncertainty - PCE</vt:lpstr>
      <vt:lpstr>Priliminary conclusions</vt:lpstr>
      <vt:lpstr>Outlook</vt:lpstr>
      <vt:lpstr>Perspective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2012-10-04T12:05:48Z</dcterms:created>
  <dcterms:modified xsi:type="dcterms:W3CDTF">2016-09-29T09:59:43Z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urrentSublogo">
    <vt:lpwstr/>
  </property>
  <property fmtid="{D5CDD505-2E9C-101B-9397-08002B2CF9AE}" pid="4" name="CurrentOffice">
    <vt:lpwstr/>
  </property>
  <property fmtid="{D5CDD505-2E9C-101B-9397-08002B2CF9AE}" pid="5" name="CurrentLogoPath">
    <vt:lpwstr/>
  </property>
  <property fmtid="{D5CDD505-2E9C-101B-9397-08002B2CF9AE}" pid="6" name="CurrentDepartmentName">
    <vt:lpwstr/>
  </property>
  <property fmtid="{D5CDD505-2E9C-101B-9397-08002B2CF9AE}" pid="7" name="CurrentClientLogoPath">
    <vt:lpwstr/>
  </property>
  <property fmtid="{D5CDD505-2E9C-101B-9397-08002B2CF9AE}" pid="8" name="CurrentDate">
    <vt:lpwstr/>
  </property>
  <property fmtid="{D5CDD505-2E9C-101B-9397-08002B2CF9AE}" pid="9" name="CurrentPresentationTitle">
    <vt:lpwstr/>
  </property>
  <property fmtid="{D5CDD505-2E9C-101B-9397-08002B2CF9AE}" pid="10" name="CurrentAuthor">
    <vt:lpwstr/>
  </property>
  <property fmtid="{D5CDD505-2E9C-101B-9397-08002B2CF9AE}" pid="11" name="CurrentDepartment">
    <vt:lpwstr/>
  </property>
  <property fmtid="{D5CDD505-2E9C-101B-9397-08002B2CF9AE}" pid="12" name="CurrentBusinessLine">
    <vt:lpwstr/>
  </property>
  <property fmtid="{D5CDD505-2E9C-101B-9397-08002B2CF9AE}" pid="13" name="CurrentCountry">
    <vt:lpwstr/>
  </property>
  <property fmtid="{D5CDD505-2E9C-101B-9397-08002B2CF9AE}" pid="14" name="CurrentPaperType">
    <vt:lpwstr/>
  </property>
  <property fmtid="{D5CDD505-2E9C-101B-9397-08002B2CF9AE}" pid="15" name="CurrentInformationClass">
    <vt:lpwstr/>
  </property>
  <property fmtid="{D5CDD505-2E9C-101B-9397-08002B2CF9AE}" pid="16" name="CurrentRestrictedAccess">
    <vt:lpwstr/>
  </property>
  <property fmtid="{D5CDD505-2E9C-101B-9397-08002B2CF9AE}" pid="17" name="CurrentLanguage">
    <vt:lpwstr/>
  </property>
</Properties>
</file>